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9" r:id="rId3"/>
    <p:sldId id="257" r:id="rId4"/>
    <p:sldId id="258" r:id="rId5"/>
    <p:sldId id="264" r:id="rId6"/>
    <p:sldId id="259" r:id="rId7"/>
    <p:sldId id="277" r:id="rId8"/>
    <p:sldId id="278" r:id="rId9"/>
    <p:sldId id="279" r:id="rId10"/>
    <p:sldId id="286" r:id="rId11"/>
    <p:sldId id="285" r:id="rId12"/>
    <p:sldId id="284" r:id="rId13"/>
    <p:sldId id="287" r:id="rId14"/>
    <p:sldId id="280" r:id="rId15"/>
    <p:sldId id="281" r:id="rId16"/>
    <p:sldId id="269" r:id="rId17"/>
    <p:sldId id="275" r:id="rId18"/>
    <p:sldId id="273" r:id="rId19"/>
    <p:sldId id="276" r:id="rId20"/>
    <p:sldId id="288" r:id="rId21"/>
    <p:sldId id="27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41" autoAdjust="0"/>
    <p:restoredTop sz="94660"/>
  </p:normalViewPr>
  <p:slideViewPr>
    <p:cSldViewPr>
      <p:cViewPr varScale="1">
        <p:scale>
          <a:sx n="68" d="100"/>
          <a:sy n="68" d="100"/>
        </p:scale>
        <p:origin x="-14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71256D-1941-4DE9-B33D-99A2141E63B4}" type="datetimeFigureOut">
              <a:rPr lang="en-US" smtClean="0"/>
              <a:pPr/>
              <a:t>4/30/2019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9FA78B-5167-4CF1-8ED1-FDD02A9561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9FA78B-5167-4CF1-8ED1-FDD02A9561CF}"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9FA78B-5167-4CF1-8ED1-FDD02A9561CF}"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EFCA4B-9C6B-43E2-80B4-C4CC9C385961}" type="datetime1">
              <a:rPr lang="en-US" smtClean="0"/>
              <a:pPr/>
              <a:t>4/30/2019</a:t>
            </a:fld>
            <a:endParaRPr lang="en-US"/>
          </a:p>
        </p:txBody>
      </p:sp>
      <p:sp>
        <p:nvSpPr>
          <p:cNvPr id="5" name="Footer Placeholder 4"/>
          <p:cNvSpPr>
            <a:spLocks noGrp="1"/>
          </p:cNvSpPr>
          <p:nvPr>
            <p:ph type="ftr" sz="quarter" idx="11"/>
          </p:nvPr>
        </p:nvSpPr>
        <p:spPr/>
        <p:txBody>
          <a:bodyPr/>
          <a:lstStyle/>
          <a:p>
            <a:r>
              <a:rPr lang="nn-NO" smtClean="0"/>
              <a:t>Om Prakash Rana : (+) 91- 8527283418, 9958271242</a:t>
            </a:r>
            <a:endParaRPr lang="en-US"/>
          </a:p>
        </p:txBody>
      </p:sp>
      <p:sp>
        <p:nvSpPr>
          <p:cNvPr id="6" name="Slide Number Placeholder 5"/>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A0F6C1-9D60-4D05-B9AE-5CB996F384D7}" type="datetime1">
              <a:rPr lang="en-US" smtClean="0"/>
              <a:pPr/>
              <a:t>4/30/2019</a:t>
            </a:fld>
            <a:endParaRPr lang="en-US"/>
          </a:p>
        </p:txBody>
      </p:sp>
      <p:sp>
        <p:nvSpPr>
          <p:cNvPr id="5" name="Footer Placeholder 4"/>
          <p:cNvSpPr>
            <a:spLocks noGrp="1"/>
          </p:cNvSpPr>
          <p:nvPr>
            <p:ph type="ftr" sz="quarter" idx="11"/>
          </p:nvPr>
        </p:nvSpPr>
        <p:spPr/>
        <p:txBody>
          <a:bodyPr/>
          <a:lstStyle/>
          <a:p>
            <a:r>
              <a:rPr lang="nn-NO" smtClean="0"/>
              <a:t>Om Prakash Rana : (+) 91- 8527283418, 9958271242</a:t>
            </a:r>
            <a:endParaRPr lang="en-US"/>
          </a:p>
        </p:txBody>
      </p:sp>
      <p:sp>
        <p:nvSpPr>
          <p:cNvPr id="6" name="Slide Number Placeholder 5"/>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83307C-B92E-4B2E-A26D-B5043B25393C}" type="datetime1">
              <a:rPr lang="en-US" smtClean="0"/>
              <a:pPr/>
              <a:t>4/30/2019</a:t>
            </a:fld>
            <a:endParaRPr lang="en-US"/>
          </a:p>
        </p:txBody>
      </p:sp>
      <p:sp>
        <p:nvSpPr>
          <p:cNvPr id="5" name="Footer Placeholder 4"/>
          <p:cNvSpPr>
            <a:spLocks noGrp="1"/>
          </p:cNvSpPr>
          <p:nvPr>
            <p:ph type="ftr" sz="quarter" idx="11"/>
          </p:nvPr>
        </p:nvSpPr>
        <p:spPr/>
        <p:txBody>
          <a:bodyPr/>
          <a:lstStyle/>
          <a:p>
            <a:r>
              <a:rPr lang="nn-NO" smtClean="0"/>
              <a:t>Om Prakash Rana : (+) 91- 8527283418, 9958271242</a:t>
            </a:r>
            <a:endParaRPr lang="en-US"/>
          </a:p>
        </p:txBody>
      </p:sp>
      <p:sp>
        <p:nvSpPr>
          <p:cNvPr id="6" name="Slide Number Placeholder 5"/>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DE76FA-8D13-44B5-AB25-7951612FDE95}" type="datetime1">
              <a:rPr lang="en-US" smtClean="0"/>
              <a:pPr/>
              <a:t>4/30/2019</a:t>
            </a:fld>
            <a:endParaRPr lang="en-US"/>
          </a:p>
        </p:txBody>
      </p:sp>
      <p:sp>
        <p:nvSpPr>
          <p:cNvPr id="5" name="Footer Placeholder 4"/>
          <p:cNvSpPr>
            <a:spLocks noGrp="1"/>
          </p:cNvSpPr>
          <p:nvPr>
            <p:ph type="ftr" sz="quarter" idx="11"/>
          </p:nvPr>
        </p:nvSpPr>
        <p:spPr/>
        <p:txBody>
          <a:bodyPr/>
          <a:lstStyle/>
          <a:p>
            <a:r>
              <a:rPr lang="nn-NO" smtClean="0"/>
              <a:t>Om Prakash Rana : (+) 91- 8527283418, 9958271242</a:t>
            </a:r>
            <a:endParaRPr lang="en-US"/>
          </a:p>
        </p:txBody>
      </p:sp>
      <p:sp>
        <p:nvSpPr>
          <p:cNvPr id="6" name="Slide Number Placeholder 5"/>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AA1BBC-8EAE-43D7-9C3B-02E1B1BBE394}" type="datetime1">
              <a:rPr lang="en-US" smtClean="0"/>
              <a:pPr/>
              <a:t>4/30/2019</a:t>
            </a:fld>
            <a:endParaRPr lang="en-US"/>
          </a:p>
        </p:txBody>
      </p:sp>
      <p:sp>
        <p:nvSpPr>
          <p:cNvPr id="5" name="Footer Placeholder 4"/>
          <p:cNvSpPr>
            <a:spLocks noGrp="1"/>
          </p:cNvSpPr>
          <p:nvPr>
            <p:ph type="ftr" sz="quarter" idx="11"/>
          </p:nvPr>
        </p:nvSpPr>
        <p:spPr/>
        <p:txBody>
          <a:bodyPr/>
          <a:lstStyle/>
          <a:p>
            <a:r>
              <a:rPr lang="nn-NO" smtClean="0"/>
              <a:t>Om Prakash Rana : (+) 91- 8527283418, 9958271242</a:t>
            </a:r>
            <a:endParaRPr lang="en-US"/>
          </a:p>
        </p:txBody>
      </p:sp>
      <p:sp>
        <p:nvSpPr>
          <p:cNvPr id="6" name="Slide Number Placeholder 5"/>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2026DC-86E1-4024-8DC7-52EAA6F06341}" type="datetime1">
              <a:rPr lang="en-US" smtClean="0"/>
              <a:pPr/>
              <a:t>4/30/2019</a:t>
            </a:fld>
            <a:endParaRPr lang="en-US"/>
          </a:p>
        </p:txBody>
      </p:sp>
      <p:sp>
        <p:nvSpPr>
          <p:cNvPr id="6" name="Footer Placeholder 5"/>
          <p:cNvSpPr>
            <a:spLocks noGrp="1"/>
          </p:cNvSpPr>
          <p:nvPr>
            <p:ph type="ftr" sz="quarter" idx="11"/>
          </p:nvPr>
        </p:nvSpPr>
        <p:spPr/>
        <p:txBody>
          <a:bodyPr/>
          <a:lstStyle/>
          <a:p>
            <a:r>
              <a:rPr lang="nn-NO" smtClean="0"/>
              <a:t>Om Prakash Rana : (+) 91- 8527283418, 9958271242</a:t>
            </a:r>
            <a:endParaRPr lang="en-US"/>
          </a:p>
        </p:txBody>
      </p:sp>
      <p:sp>
        <p:nvSpPr>
          <p:cNvPr id="7" name="Slide Number Placeholder 6"/>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86F549-6147-4033-9B37-4FF19061C2E0}" type="datetime1">
              <a:rPr lang="en-US" smtClean="0"/>
              <a:pPr/>
              <a:t>4/30/2019</a:t>
            </a:fld>
            <a:endParaRPr lang="en-US"/>
          </a:p>
        </p:txBody>
      </p:sp>
      <p:sp>
        <p:nvSpPr>
          <p:cNvPr id="8" name="Footer Placeholder 7"/>
          <p:cNvSpPr>
            <a:spLocks noGrp="1"/>
          </p:cNvSpPr>
          <p:nvPr>
            <p:ph type="ftr" sz="quarter" idx="11"/>
          </p:nvPr>
        </p:nvSpPr>
        <p:spPr/>
        <p:txBody>
          <a:bodyPr/>
          <a:lstStyle/>
          <a:p>
            <a:r>
              <a:rPr lang="nn-NO" smtClean="0"/>
              <a:t>Om Prakash Rana : (+) 91- 8527283418, 9958271242</a:t>
            </a:r>
            <a:endParaRPr lang="en-US"/>
          </a:p>
        </p:txBody>
      </p:sp>
      <p:sp>
        <p:nvSpPr>
          <p:cNvPr id="9" name="Slide Number Placeholder 8"/>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D2B57A-38D0-44EB-B1FB-55171F595928}" type="datetime1">
              <a:rPr lang="en-US" smtClean="0"/>
              <a:pPr/>
              <a:t>4/30/2019</a:t>
            </a:fld>
            <a:endParaRPr lang="en-US"/>
          </a:p>
        </p:txBody>
      </p:sp>
      <p:sp>
        <p:nvSpPr>
          <p:cNvPr id="4" name="Footer Placeholder 3"/>
          <p:cNvSpPr>
            <a:spLocks noGrp="1"/>
          </p:cNvSpPr>
          <p:nvPr>
            <p:ph type="ftr" sz="quarter" idx="11"/>
          </p:nvPr>
        </p:nvSpPr>
        <p:spPr/>
        <p:txBody>
          <a:bodyPr/>
          <a:lstStyle/>
          <a:p>
            <a:r>
              <a:rPr lang="nn-NO" smtClean="0"/>
              <a:t>Om Prakash Rana : (+) 91- 8527283418, 9958271242</a:t>
            </a:r>
            <a:endParaRPr lang="en-US"/>
          </a:p>
        </p:txBody>
      </p:sp>
      <p:sp>
        <p:nvSpPr>
          <p:cNvPr id="5" name="Slide Number Placeholder 4"/>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A4BFE2-CA75-4301-B8D3-BC767A85F834}" type="datetime1">
              <a:rPr lang="en-US" smtClean="0"/>
              <a:pPr/>
              <a:t>4/30/2019</a:t>
            </a:fld>
            <a:endParaRPr lang="en-US"/>
          </a:p>
        </p:txBody>
      </p:sp>
      <p:sp>
        <p:nvSpPr>
          <p:cNvPr id="3" name="Footer Placeholder 2"/>
          <p:cNvSpPr>
            <a:spLocks noGrp="1"/>
          </p:cNvSpPr>
          <p:nvPr>
            <p:ph type="ftr" sz="quarter" idx="11"/>
          </p:nvPr>
        </p:nvSpPr>
        <p:spPr/>
        <p:txBody>
          <a:bodyPr/>
          <a:lstStyle/>
          <a:p>
            <a:r>
              <a:rPr lang="nn-NO" smtClean="0"/>
              <a:t>Om Prakash Rana : (+) 91- 8527283418, 9958271242</a:t>
            </a:r>
            <a:endParaRPr lang="en-US"/>
          </a:p>
        </p:txBody>
      </p:sp>
      <p:sp>
        <p:nvSpPr>
          <p:cNvPr id="4" name="Slide Number Placeholder 3"/>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F546-2679-47F5-AAA4-DCCABB433143}" type="datetime1">
              <a:rPr lang="en-US" smtClean="0"/>
              <a:pPr/>
              <a:t>4/30/2019</a:t>
            </a:fld>
            <a:endParaRPr lang="en-US"/>
          </a:p>
        </p:txBody>
      </p:sp>
      <p:sp>
        <p:nvSpPr>
          <p:cNvPr id="6" name="Footer Placeholder 5"/>
          <p:cNvSpPr>
            <a:spLocks noGrp="1"/>
          </p:cNvSpPr>
          <p:nvPr>
            <p:ph type="ftr" sz="quarter" idx="11"/>
          </p:nvPr>
        </p:nvSpPr>
        <p:spPr/>
        <p:txBody>
          <a:bodyPr/>
          <a:lstStyle/>
          <a:p>
            <a:r>
              <a:rPr lang="nn-NO" smtClean="0"/>
              <a:t>Om Prakash Rana : (+) 91- 8527283418, 9958271242</a:t>
            </a:r>
            <a:endParaRPr lang="en-US"/>
          </a:p>
        </p:txBody>
      </p:sp>
      <p:sp>
        <p:nvSpPr>
          <p:cNvPr id="7" name="Slide Number Placeholder 6"/>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3DAE33-683D-4317-99A2-452FCAD9D194}" type="datetime1">
              <a:rPr lang="en-US" smtClean="0"/>
              <a:pPr/>
              <a:t>4/30/2019</a:t>
            </a:fld>
            <a:endParaRPr lang="en-US"/>
          </a:p>
        </p:txBody>
      </p:sp>
      <p:sp>
        <p:nvSpPr>
          <p:cNvPr id="6" name="Footer Placeholder 5"/>
          <p:cNvSpPr>
            <a:spLocks noGrp="1"/>
          </p:cNvSpPr>
          <p:nvPr>
            <p:ph type="ftr" sz="quarter" idx="11"/>
          </p:nvPr>
        </p:nvSpPr>
        <p:spPr/>
        <p:txBody>
          <a:bodyPr/>
          <a:lstStyle/>
          <a:p>
            <a:r>
              <a:rPr lang="nn-NO" smtClean="0"/>
              <a:t>Om Prakash Rana : (+) 91- 8527283418, 9958271242</a:t>
            </a:r>
            <a:endParaRPr lang="en-US"/>
          </a:p>
        </p:txBody>
      </p:sp>
      <p:sp>
        <p:nvSpPr>
          <p:cNvPr id="7" name="Slide Number Placeholder 6"/>
          <p:cNvSpPr>
            <a:spLocks noGrp="1"/>
          </p:cNvSpPr>
          <p:nvPr>
            <p:ph type="sldNum" sz="quarter" idx="12"/>
          </p:nvPr>
        </p:nvSpPr>
        <p:spPr/>
        <p:txBody>
          <a:bodyPr/>
          <a:lstStyle/>
          <a:p>
            <a:fld id="{3BE679AE-5A88-471A-A0DA-D0A41FEB951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B946E2-A858-47BF-B615-9E03E6F946A5}" type="datetime1">
              <a:rPr lang="en-US" smtClean="0"/>
              <a:pPr/>
              <a:t>4/30/2019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n-NO" smtClean="0"/>
              <a:t>Om Prakash Rana : (+) 91- 8527283418, 9958271242</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679AE-5A88-471A-A0DA-D0A41FEB95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28600" y="228600"/>
            <a:ext cx="2483598" cy="3962400"/>
          </a:xfrm>
          <a:prstGeom prst="rect">
            <a:avLst/>
          </a:prstGeom>
          <a:noFill/>
          <a:ln w="9525">
            <a:noFill/>
            <a:miter lim="800000"/>
            <a:headEnd/>
            <a:tailEnd/>
          </a:ln>
          <a:effectLst/>
        </p:spPr>
      </p:pic>
      <p:sp>
        <p:nvSpPr>
          <p:cNvPr id="8"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pic>
        <p:nvPicPr>
          <p:cNvPr id="11" name="Picture 2"/>
          <p:cNvPicPr>
            <a:picLocks noChangeAspect="1" noChangeArrowheads="1"/>
          </p:cNvPicPr>
          <p:nvPr/>
        </p:nvPicPr>
        <p:blipFill>
          <a:blip r:embed="rId4"/>
          <a:srcRect/>
          <a:stretch>
            <a:fillRect/>
          </a:stretch>
        </p:blipFill>
        <p:spPr bwMode="auto">
          <a:xfrm>
            <a:off x="186410" y="4738468"/>
            <a:ext cx="1185190" cy="1052732"/>
          </a:xfrm>
          <a:prstGeom prst="rect">
            <a:avLst/>
          </a:prstGeom>
          <a:noFill/>
          <a:ln w="9525">
            <a:noFill/>
            <a:miter lim="800000"/>
            <a:headEnd/>
            <a:tailEnd/>
          </a:ln>
          <a:effectLst/>
        </p:spPr>
      </p:pic>
      <p:pic>
        <p:nvPicPr>
          <p:cNvPr id="12" name="Picture 3"/>
          <p:cNvPicPr>
            <a:picLocks noChangeAspect="1" noChangeArrowheads="1"/>
          </p:cNvPicPr>
          <p:nvPr/>
        </p:nvPicPr>
        <p:blipFill>
          <a:blip r:embed="rId5"/>
          <a:srcRect/>
          <a:stretch>
            <a:fillRect/>
          </a:stretch>
        </p:blipFill>
        <p:spPr bwMode="auto">
          <a:xfrm flipH="1">
            <a:off x="1478280" y="4738468"/>
            <a:ext cx="1188720" cy="1052732"/>
          </a:xfrm>
          <a:prstGeom prst="rect">
            <a:avLst/>
          </a:prstGeom>
          <a:noFill/>
          <a:ln w="9525">
            <a:noFill/>
            <a:miter lim="800000"/>
            <a:headEnd/>
            <a:tailEnd/>
          </a:ln>
          <a:effectLst/>
        </p:spPr>
      </p:pic>
      <p:pic>
        <p:nvPicPr>
          <p:cNvPr id="13" name="Picture 4"/>
          <p:cNvPicPr>
            <a:picLocks noChangeAspect="1" noChangeArrowheads="1"/>
          </p:cNvPicPr>
          <p:nvPr/>
        </p:nvPicPr>
        <p:blipFill>
          <a:blip r:embed="rId6"/>
          <a:srcRect/>
          <a:stretch>
            <a:fillRect/>
          </a:stretch>
        </p:blipFill>
        <p:spPr bwMode="auto">
          <a:xfrm>
            <a:off x="2837822" y="4744328"/>
            <a:ext cx="1214846" cy="1046872"/>
          </a:xfrm>
          <a:prstGeom prst="rect">
            <a:avLst/>
          </a:prstGeom>
          <a:noFill/>
          <a:ln w="9525">
            <a:noFill/>
            <a:miter lim="800000"/>
            <a:headEnd/>
            <a:tailEnd/>
          </a:ln>
          <a:effectLst/>
        </p:spPr>
      </p:pic>
      <p:pic>
        <p:nvPicPr>
          <p:cNvPr id="14" name="Picture 13" descr="ProteinCookiee.jpg"/>
          <p:cNvPicPr>
            <a:picLocks noChangeAspect="1"/>
          </p:cNvPicPr>
          <p:nvPr/>
        </p:nvPicPr>
        <p:blipFill>
          <a:blip r:embed="rId7"/>
          <a:stretch>
            <a:fillRect/>
          </a:stretch>
        </p:blipFill>
        <p:spPr>
          <a:xfrm>
            <a:off x="4106592" y="4629150"/>
            <a:ext cx="762000" cy="1238250"/>
          </a:xfrm>
          <a:prstGeom prst="rect">
            <a:avLst/>
          </a:prstGeom>
        </p:spPr>
      </p:pic>
      <p:pic>
        <p:nvPicPr>
          <p:cNvPr id="15" name="Picture 14" descr="BUCKWHEAT COOKIEE.jpg"/>
          <p:cNvPicPr>
            <a:picLocks noChangeAspect="1"/>
          </p:cNvPicPr>
          <p:nvPr/>
        </p:nvPicPr>
        <p:blipFill>
          <a:blip r:embed="rId8"/>
          <a:stretch>
            <a:fillRect/>
          </a:stretch>
        </p:blipFill>
        <p:spPr>
          <a:xfrm>
            <a:off x="4924864" y="4648200"/>
            <a:ext cx="762000" cy="1238250"/>
          </a:xfrm>
          <a:prstGeom prst="rect">
            <a:avLst/>
          </a:prstGeom>
        </p:spPr>
      </p:pic>
      <p:pic>
        <p:nvPicPr>
          <p:cNvPr id="16" name="Picture 5"/>
          <p:cNvPicPr>
            <a:picLocks noChangeAspect="1" noChangeArrowheads="1"/>
          </p:cNvPicPr>
          <p:nvPr/>
        </p:nvPicPr>
        <p:blipFill>
          <a:blip r:embed="rId9"/>
          <a:srcRect/>
          <a:stretch>
            <a:fillRect/>
          </a:stretch>
        </p:blipFill>
        <p:spPr bwMode="auto">
          <a:xfrm>
            <a:off x="6464116" y="4696264"/>
            <a:ext cx="1219200" cy="1117194"/>
          </a:xfrm>
          <a:prstGeom prst="rect">
            <a:avLst/>
          </a:prstGeom>
          <a:noFill/>
          <a:ln w="9525">
            <a:noFill/>
            <a:miter lim="800000"/>
            <a:headEnd/>
            <a:tailEnd/>
          </a:ln>
          <a:effectLst/>
        </p:spPr>
      </p:pic>
      <p:pic>
        <p:nvPicPr>
          <p:cNvPr id="17" name="Picture 6"/>
          <p:cNvPicPr>
            <a:picLocks noChangeAspect="1" noChangeArrowheads="1"/>
          </p:cNvPicPr>
          <p:nvPr/>
        </p:nvPicPr>
        <p:blipFill>
          <a:blip r:embed="rId10"/>
          <a:srcRect/>
          <a:stretch>
            <a:fillRect/>
          </a:stretch>
        </p:blipFill>
        <p:spPr bwMode="auto">
          <a:xfrm>
            <a:off x="7737240" y="4453797"/>
            <a:ext cx="1332915" cy="1379608"/>
          </a:xfrm>
          <a:prstGeom prst="rect">
            <a:avLst/>
          </a:prstGeom>
          <a:noFill/>
          <a:ln w="9525">
            <a:noFill/>
            <a:miter lim="800000"/>
            <a:headEnd/>
            <a:tailEnd/>
          </a:ln>
          <a:effectLst/>
        </p:spPr>
      </p:pic>
      <p:pic>
        <p:nvPicPr>
          <p:cNvPr id="18" name="Picture 17" descr="Kings.png"/>
          <p:cNvPicPr>
            <a:picLocks noChangeAspect="1"/>
          </p:cNvPicPr>
          <p:nvPr/>
        </p:nvPicPr>
        <p:blipFill>
          <a:blip r:embed="rId11"/>
          <a:stretch>
            <a:fillRect/>
          </a:stretch>
        </p:blipFill>
        <p:spPr>
          <a:xfrm>
            <a:off x="5217924" y="5957668"/>
            <a:ext cx="1066800" cy="676029"/>
          </a:xfrm>
          <a:prstGeom prst="rect">
            <a:avLst/>
          </a:prstGeom>
        </p:spPr>
      </p:pic>
      <p:pic>
        <p:nvPicPr>
          <p:cNvPr id="19" name="Picture 18" descr="PNG Kingdom File.png"/>
          <p:cNvPicPr>
            <a:picLocks noChangeAspect="1"/>
          </p:cNvPicPr>
          <p:nvPr/>
        </p:nvPicPr>
        <p:blipFill>
          <a:blip r:embed="rId12" cstate="print"/>
          <a:stretch>
            <a:fillRect/>
          </a:stretch>
        </p:blipFill>
        <p:spPr>
          <a:xfrm>
            <a:off x="184048" y="5943600"/>
            <a:ext cx="1409502" cy="749116"/>
          </a:xfrm>
          <a:prstGeom prst="rect">
            <a:avLst/>
          </a:prstGeom>
        </p:spPr>
      </p:pic>
      <p:pic>
        <p:nvPicPr>
          <p:cNvPr id="20" name="Picture 2"/>
          <p:cNvPicPr>
            <a:picLocks noChangeAspect="1" noChangeArrowheads="1"/>
          </p:cNvPicPr>
          <p:nvPr/>
        </p:nvPicPr>
        <p:blipFill>
          <a:blip r:embed="rId13"/>
          <a:srcRect/>
          <a:stretch>
            <a:fillRect/>
          </a:stretch>
        </p:blipFill>
        <p:spPr bwMode="auto">
          <a:xfrm>
            <a:off x="1667008" y="6019800"/>
            <a:ext cx="1359053" cy="563865"/>
          </a:xfrm>
          <a:prstGeom prst="rect">
            <a:avLst/>
          </a:prstGeom>
          <a:noFill/>
          <a:ln w="9525">
            <a:noFill/>
            <a:miter lim="800000"/>
            <a:headEnd/>
            <a:tailEnd/>
          </a:ln>
          <a:effectLst/>
        </p:spPr>
      </p:pic>
      <p:pic>
        <p:nvPicPr>
          <p:cNvPr id="21" name="Picture 5"/>
          <p:cNvPicPr>
            <a:picLocks noChangeAspect="1" noChangeArrowheads="1"/>
          </p:cNvPicPr>
          <p:nvPr/>
        </p:nvPicPr>
        <p:blipFill>
          <a:blip r:embed="rId14"/>
          <a:srcRect/>
          <a:stretch>
            <a:fillRect/>
          </a:stretch>
        </p:blipFill>
        <p:spPr bwMode="auto">
          <a:xfrm>
            <a:off x="3090184" y="6005732"/>
            <a:ext cx="2088238" cy="533400"/>
          </a:xfrm>
          <a:prstGeom prst="rect">
            <a:avLst/>
          </a:prstGeom>
          <a:noFill/>
          <a:ln w="9525">
            <a:noFill/>
            <a:miter lim="800000"/>
            <a:headEnd/>
            <a:tailEnd/>
          </a:ln>
          <a:effectLst/>
        </p:spPr>
      </p:pic>
      <p:pic>
        <p:nvPicPr>
          <p:cNvPr id="22" name="Picture 2"/>
          <p:cNvPicPr>
            <a:picLocks noChangeAspect="1" noChangeArrowheads="1"/>
          </p:cNvPicPr>
          <p:nvPr/>
        </p:nvPicPr>
        <p:blipFill>
          <a:blip r:embed="rId15"/>
          <a:srcRect/>
          <a:stretch>
            <a:fillRect/>
          </a:stretch>
        </p:blipFill>
        <p:spPr bwMode="auto">
          <a:xfrm>
            <a:off x="6375012" y="6042076"/>
            <a:ext cx="1371600" cy="540280"/>
          </a:xfrm>
          <a:prstGeom prst="rect">
            <a:avLst/>
          </a:prstGeom>
          <a:noFill/>
          <a:ln w="9525">
            <a:noFill/>
            <a:miter lim="800000"/>
            <a:headEnd/>
            <a:tailEnd/>
          </a:ln>
          <a:effectLst/>
        </p:spPr>
      </p:pic>
      <p:pic>
        <p:nvPicPr>
          <p:cNvPr id="24" name="Picture 23" descr="P-5.png"/>
          <p:cNvPicPr>
            <a:picLocks noChangeAspect="1"/>
          </p:cNvPicPr>
          <p:nvPr/>
        </p:nvPicPr>
        <p:blipFill>
          <a:blip r:embed="rId16" cstate="print"/>
          <a:stretch>
            <a:fillRect/>
          </a:stretch>
        </p:blipFill>
        <p:spPr>
          <a:xfrm rot="473285">
            <a:off x="5642700" y="4647902"/>
            <a:ext cx="774416" cy="1205781"/>
          </a:xfrm>
          <a:prstGeom prst="rect">
            <a:avLst/>
          </a:prstGeom>
        </p:spPr>
      </p:pic>
      <p:pic>
        <p:nvPicPr>
          <p:cNvPr id="3074" name="Picture 2"/>
          <p:cNvPicPr>
            <a:picLocks noChangeAspect="1" noChangeArrowheads="1"/>
          </p:cNvPicPr>
          <p:nvPr/>
        </p:nvPicPr>
        <p:blipFill>
          <a:blip r:embed="rId17"/>
          <a:srcRect/>
          <a:stretch>
            <a:fillRect/>
          </a:stretch>
        </p:blipFill>
        <p:spPr bwMode="auto">
          <a:xfrm>
            <a:off x="7848599" y="5943600"/>
            <a:ext cx="1153477" cy="609600"/>
          </a:xfrm>
          <a:prstGeom prst="rect">
            <a:avLst/>
          </a:prstGeom>
          <a:noFill/>
          <a:ln w="9525">
            <a:noFill/>
            <a:miter lim="800000"/>
            <a:headEnd/>
            <a:tailEnd/>
          </a:ln>
          <a:effectLst/>
        </p:spPr>
      </p:pic>
      <p:sp>
        <p:nvSpPr>
          <p:cNvPr id="23" name="TextBox 22"/>
          <p:cNvSpPr txBox="1"/>
          <p:nvPr/>
        </p:nvSpPr>
        <p:spPr>
          <a:xfrm>
            <a:off x="3733800" y="2209800"/>
            <a:ext cx="4657301" cy="769441"/>
          </a:xfrm>
          <a:prstGeom prst="rect">
            <a:avLst/>
          </a:prstGeom>
          <a:noFill/>
        </p:spPr>
        <p:txBody>
          <a:bodyPr wrap="none" rtlCol="0">
            <a:spAutoFit/>
          </a:bodyPr>
          <a:lstStyle/>
          <a:p>
            <a:r>
              <a:rPr lang="en-US" sz="4400" b="1" dirty="0" smtClean="0"/>
              <a:t>Food 4 Healthy Life</a:t>
            </a:r>
            <a:endParaRPr lang="en-US" sz="44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Healthy Pre-Mix.png"/>
          <p:cNvPicPr>
            <a:picLocks noChangeAspect="1"/>
          </p:cNvPicPr>
          <p:nvPr/>
        </p:nvPicPr>
        <p:blipFill>
          <a:blip r:embed="rId2">
            <a:lum bright="10000" contrast="30000"/>
          </a:blip>
          <a:stretch>
            <a:fillRect/>
          </a:stretch>
        </p:blipFill>
        <p:spPr>
          <a:xfrm>
            <a:off x="921562" y="609600"/>
            <a:ext cx="3243649" cy="5334000"/>
          </a:xfrm>
          <a:prstGeom prst="rect">
            <a:avLst/>
          </a:prstGeom>
          <a:ln>
            <a:noFill/>
          </a:ln>
          <a:effectLst>
            <a:softEdge rad="112500"/>
          </a:effectLst>
        </p:spPr>
      </p:pic>
      <p:sp>
        <p:nvSpPr>
          <p:cNvPr id="4" name="Rectangle 3"/>
          <p:cNvSpPr/>
          <p:nvPr/>
        </p:nvSpPr>
        <p:spPr>
          <a:xfrm rot="16200000">
            <a:off x="-1952105" y="3002998"/>
            <a:ext cx="4827540" cy="923330"/>
          </a:xfrm>
          <a:prstGeom prst="rect">
            <a:avLst/>
          </a:prstGeom>
          <a:noFill/>
        </p:spPr>
        <p:txBody>
          <a:bodyPr wrap="none" lIns="91440" tIns="45720" rIns="91440" bIns="45720">
            <a:spAutoFit/>
          </a:bodyPr>
          <a:lstStyle/>
          <a:p>
            <a:pPr algn="ctr"/>
            <a:r>
              <a:rPr lang="en-US" sz="5400" b="1" cap="none" spc="0" dirty="0" smtClean="0">
                <a:ln w="1905">
                  <a:solidFill>
                    <a:srgbClr val="00B050"/>
                  </a:solidFill>
                </a:ln>
                <a:solidFill>
                  <a:srgbClr val="C00000"/>
                </a:solidFill>
                <a:effectLst>
                  <a:innerShdw blurRad="69850" dist="43180" dir="5400000">
                    <a:srgbClr val="000000">
                      <a:alpha val="65000"/>
                    </a:srgbClr>
                  </a:innerShdw>
                </a:effectLst>
              </a:rPr>
              <a:t>Healthy Pre-Mix</a:t>
            </a:r>
            <a:endParaRPr lang="en-US" sz="5400" b="1" cap="none" spc="0" dirty="0">
              <a:ln w="1905">
                <a:solidFill>
                  <a:srgbClr val="00B050"/>
                </a:solidFill>
              </a:ln>
              <a:solidFill>
                <a:srgbClr val="C00000"/>
              </a:solidFill>
              <a:effectLst>
                <a:innerShdw blurRad="69850" dist="43180" dir="5400000">
                  <a:srgbClr val="000000">
                    <a:alpha val="65000"/>
                  </a:srgbClr>
                </a:innerShdw>
              </a:effectLst>
            </a:endParaRPr>
          </a:p>
        </p:txBody>
      </p:sp>
      <p:sp>
        <p:nvSpPr>
          <p:cNvPr id="5" name="Rectangle 4"/>
          <p:cNvSpPr/>
          <p:nvPr/>
        </p:nvSpPr>
        <p:spPr>
          <a:xfrm>
            <a:off x="4724400" y="2895600"/>
            <a:ext cx="3505200" cy="2286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Complete Food for Kids from 6 months to 3 years. Full of Protein, micro nutrients, vitamins</a:t>
            </a: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Healthy Pre-Mix Granual.png"/>
          <p:cNvPicPr>
            <a:picLocks noChangeAspect="1"/>
          </p:cNvPicPr>
          <p:nvPr/>
        </p:nvPicPr>
        <p:blipFill>
          <a:blip r:embed="rId2">
            <a:lum contrast="10000"/>
          </a:blip>
          <a:stretch>
            <a:fillRect/>
          </a:stretch>
        </p:blipFill>
        <p:spPr>
          <a:xfrm>
            <a:off x="880404" y="770208"/>
            <a:ext cx="3429000" cy="5148502"/>
          </a:xfrm>
          <a:prstGeom prst="rect">
            <a:avLst/>
          </a:prstGeom>
        </p:spPr>
      </p:pic>
      <p:sp>
        <p:nvSpPr>
          <p:cNvPr id="4" name="Rectangle 3"/>
          <p:cNvSpPr/>
          <p:nvPr/>
        </p:nvSpPr>
        <p:spPr>
          <a:xfrm rot="16200000">
            <a:off x="-1952105" y="3002998"/>
            <a:ext cx="4827540" cy="923330"/>
          </a:xfrm>
          <a:prstGeom prst="rect">
            <a:avLst/>
          </a:prstGeom>
          <a:noFill/>
        </p:spPr>
        <p:txBody>
          <a:bodyPr wrap="none" lIns="91440" tIns="45720" rIns="91440" bIns="45720">
            <a:spAutoFit/>
          </a:bodyPr>
          <a:lstStyle/>
          <a:p>
            <a:pPr algn="ctr"/>
            <a:r>
              <a:rPr lang="en-US" sz="5400" b="1" cap="none" spc="0" dirty="0" smtClean="0">
                <a:ln w="1905">
                  <a:solidFill>
                    <a:srgbClr val="00B050"/>
                  </a:solidFill>
                </a:ln>
                <a:solidFill>
                  <a:srgbClr val="C00000"/>
                </a:solidFill>
                <a:effectLst>
                  <a:innerShdw blurRad="69850" dist="43180" dir="5400000">
                    <a:srgbClr val="000000">
                      <a:alpha val="65000"/>
                    </a:srgbClr>
                  </a:innerShdw>
                </a:effectLst>
              </a:rPr>
              <a:t>Healthy Pre-Mix</a:t>
            </a:r>
            <a:endParaRPr lang="en-US" sz="5400" b="1" cap="none" spc="0" dirty="0">
              <a:ln w="1905">
                <a:solidFill>
                  <a:srgbClr val="00B050"/>
                </a:solidFill>
              </a:ln>
              <a:solidFill>
                <a:srgbClr val="C00000"/>
              </a:solidFill>
              <a:effectLst>
                <a:innerShdw blurRad="69850" dist="43180" dir="5400000">
                  <a:srgbClr val="000000">
                    <a:alpha val="65000"/>
                  </a:srgbClr>
                </a:innerShdw>
              </a:effectLst>
            </a:endParaRPr>
          </a:p>
        </p:txBody>
      </p:sp>
      <p:sp>
        <p:nvSpPr>
          <p:cNvPr id="5" name="TextBox 4"/>
          <p:cNvSpPr txBox="1"/>
          <p:nvPr/>
        </p:nvSpPr>
        <p:spPr>
          <a:xfrm>
            <a:off x="39856" y="762000"/>
            <a:ext cx="1021177" cy="369332"/>
          </a:xfrm>
          <a:prstGeom prst="rect">
            <a:avLst/>
          </a:prstGeom>
          <a:noFill/>
        </p:spPr>
        <p:txBody>
          <a:bodyPr wrap="none" rtlCol="0">
            <a:spAutoFit/>
          </a:bodyPr>
          <a:lstStyle/>
          <a:p>
            <a:r>
              <a:rPr lang="en-US" b="1" dirty="0" smtClean="0"/>
              <a:t>Granular</a:t>
            </a:r>
            <a:endParaRPr lang="en-US" b="1" dirty="0"/>
          </a:p>
        </p:txBody>
      </p:sp>
      <p:sp>
        <p:nvSpPr>
          <p:cNvPr id="6" name="Rectangle 5"/>
          <p:cNvSpPr/>
          <p:nvPr/>
        </p:nvSpPr>
        <p:spPr>
          <a:xfrm>
            <a:off x="4724400" y="2895600"/>
            <a:ext cx="3505200" cy="2286000"/>
          </a:xfrm>
          <a:prstGeom prst="rect">
            <a:avLst/>
          </a:prstGeom>
          <a:gradFill flip="none" rotWithShape="1">
            <a:gsLst>
              <a:gs pos="0">
                <a:srgbClr val="FFCC99">
                  <a:shade val="30000"/>
                  <a:satMod val="115000"/>
                </a:srgbClr>
              </a:gs>
              <a:gs pos="50000">
                <a:srgbClr val="FFCC99">
                  <a:shade val="67500"/>
                  <a:satMod val="115000"/>
                </a:srgbClr>
              </a:gs>
              <a:gs pos="100000">
                <a:srgbClr val="FFCC99">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Complete Food for Kids from 3 years to 6 years. Full of Protein, micro nutrients, vitamins</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sp>
        <p:nvSpPr>
          <p:cNvPr id="3" name="Rectangle 2"/>
          <p:cNvSpPr/>
          <p:nvPr/>
        </p:nvSpPr>
        <p:spPr>
          <a:xfrm>
            <a:off x="3733800" y="457200"/>
            <a:ext cx="3938899" cy="2154436"/>
          </a:xfrm>
          <a:prstGeom prst="rect">
            <a:avLst/>
          </a:prstGeom>
          <a:noFill/>
        </p:spPr>
        <p:txBody>
          <a:bodyPr wrap="non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8000" b="1" cap="none" spc="0" dirty="0" smtClean="0">
                <a:ln/>
                <a:solidFill>
                  <a:schemeClr val="accent3"/>
                </a:solidFill>
                <a:effectLst/>
              </a:rPr>
              <a:t>6 GRAIN</a:t>
            </a:r>
          </a:p>
          <a:p>
            <a:pPr algn="ctr"/>
            <a:r>
              <a:rPr lang="en-US" sz="5400" b="1" dirty="0" smtClean="0">
                <a:ln/>
                <a:solidFill>
                  <a:srgbClr val="C00000"/>
                </a:solidFill>
              </a:rPr>
              <a:t>KHICHDI MIX</a:t>
            </a:r>
            <a:endParaRPr lang="en-US" sz="5400" b="1" cap="none" spc="0" dirty="0">
              <a:ln/>
              <a:solidFill>
                <a:srgbClr val="C00000"/>
              </a:solidFill>
              <a:effectLst/>
            </a:endParaRPr>
          </a:p>
        </p:txBody>
      </p:sp>
      <p:sp>
        <p:nvSpPr>
          <p:cNvPr id="4" name="TextBox 3"/>
          <p:cNvSpPr txBox="1"/>
          <p:nvPr/>
        </p:nvSpPr>
        <p:spPr>
          <a:xfrm>
            <a:off x="685800" y="2819400"/>
            <a:ext cx="3052759" cy="2308324"/>
          </a:xfrm>
          <a:prstGeom prst="rect">
            <a:avLst/>
          </a:prstGeom>
          <a:noFill/>
        </p:spPr>
        <p:txBody>
          <a:bodyPr wrap="none" rtlCol="0">
            <a:spAutoFit/>
          </a:bodyPr>
          <a:lstStyle/>
          <a:p>
            <a:pPr>
              <a:buFont typeface="Wingdings" pitchFamily="2" charset="2"/>
              <a:buChar char="q"/>
            </a:pPr>
            <a:r>
              <a:rPr lang="en-US" sz="2400" dirty="0" smtClean="0"/>
              <a:t>RICE</a:t>
            </a:r>
          </a:p>
          <a:p>
            <a:pPr>
              <a:buFont typeface="Wingdings" pitchFamily="2" charset="2"/>
              <a:buChar char="q"/>
            </a:pPr>
            <a:r>
              <a:rPr lang="en-US" sz="2400" dirty="0" smtClean="0"/>
              <a:t>MOONG DAL CHILKA</a:t>
            </a:r>
          </a:p>
          <a:p>
            <a:pPr>
              <a:buFont typeface="Wingdings" pitchFamily="2" charset="2"/>
              <a:buChar char="q"/>
            </a:pPr>
            <a:r>
              <a:rPr lang="en-US" sz="2400" dirty="0" smtClean="0"/>
              <a:t>RAGI</a:t>
            </a:r>
          </a:p>
          <a:p>
            <a:pPr>
              <a:buFont typeface="Wingdings" pitchFamily="2" charset="2"/>
              <a:buChar char="q"/>
            </a:pPr>
            <a:r>
              <a:rPr lang="en-US" sz="2400" dirty="0" smtClean="0"/>
              <a:t>RAJGIRA</a:t>
            </a:r>
          </a:p>
          <a:p>
            <a:pPr>
              <a:buFont typeface="Wingdings" pitchFamily="2" charset="2"/>
              <a:buChar char="q"/>
            </a:pPr>
            <a:r>
              <a:rPr lang="en-US" sz="2400" dirty="0" smtClean="0"/>
              <a:t>JOWAR</a:t>
            </a:r>
          </a:p>
          <a:p>
            <a:pPr>
              <a:buFont typeface="Wingdings" pitchFamily="2" charset="2"/>
              <a:buChar char="q"/>
            </a:pPr>
            <a:r>
              <a:rPr lang="en-US" sz="2400" dirty="0" smtClean="0"/>
              <a:t>BAJRA</a:t>
            </a:r>
          </a:p>
        </p:txBody>
      </p:sp>
      <p:sp>
        <p:nvSpPr>
          <p:cNvPr id="5" name="TextBox 4"/>
          <p:cNvSpPr txBox="1"/>
          <p:nvPr/>
        </p:nvSpPr>
        <p:spPr>
          <a:xfrm>
            <a:off x="4724400" y="3657600"/>
            <a:ext cx="2819041" cy="707886"/>
          </a:xfrm>
          <a:prstGeom prst="rect">
            <a:avLst/>
          </a:prstGeom>
          <a:noFill/>
        </p:spPr>
        <p:txBody>
          <a:bodyPr wrap="none" rtlCol="0">
            <a:spAutoFit/>
          </a:bodyPr>
          <a:lstStyle/>
          <a:p>
            <a:pPr algn="ctr"/>
            <a:r>
              <a:rPr lang="en-US" sz="2000" b="1" dirty="0" smtClean="0"/>
              <a:t>Powerhouse of nutrients</a:t>
            </a:r>
          </a:p>
          <a:p>
            <a:pPr algn="ctr"/>
            <a:r>
              <a:rPr lang="en-US" sz="2000" b="1" dirty="0" smtClean="0"/>
              <a:t>&amp; easily digestible</a:t>
            </a:r>
            <a:endParaRPr lang="en-US" sz="20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Snack Bar.png"/>
          <p:cNvPicPr>
            <a:picLocks noChangeAspect="1"/>
          </p:cNvPicPr>
          <p:nvPr/>
        </p:nvPicPr>
        <p:blipFill>
          <a:blip r:embed="rId2"/>
          <a:stretch>
            <a:fillRect/>
          </a:stretch>
        </p:blipFill>
        <p:spPr>
          <a:xfrm>
            <a:off x="914400" y="685800"/>
            <a:ext cx="3124200" cy="5397679"/>
          </a:xfrm>
          <a:prstGeom prst="rect">
            <a:avLst/>
          </a:prstGeom>
        </p:spPr>
      </p:pic>
      <p:sp>
        <p:nvSpPr>
          <p:cNvPr id="4" name="TextBox 3"/>
          <p:cNvSpPr txBox="1"/>
          <p:nvPr/>
        </p:nvSpPr>
        <p:spPr>
          <a:xfrm>
            <a:off x="1219200" y="2362200"/>
            <a:ext cx="2411174" cy="1323439"/>
          </a:xfrm>
          <a:prstGeom prst="rect">
            <a:avLst/>
          </a:prstGeom>
          <a:noFill/>
        </p:spPr>
        <p:txBody>
          <a:bodyPr wrap="none" rtlCol="0">
            <a:spAutoFit/>
          </a:bodyPr>
          <a:lstStyle/>
          <a:p>
            <a:pPr algn="ctr"/>
            <a:r>
              <a:rPr lang="en-US" sz="4000" b="1" dirty="0" smtClean="0">
                <a:solidFill>
                  <a:schemeClr val="bg1"/>
                </a:solidFill>
              </a:rPr>
              <a:t>Multigrain</a:t>
            </a:r>
          </a:p>
          <a:p>
            <a:pPr algn="ctr"/>
            <a:r>
              <a:rPr lang="en-US" sz="4000" b="1" dirty="0" smtClean="0">
                <a:solidFill>
                  <a:schemeClr val="bg1"/>
                </a:solidFill>
              </a:rPr>
              <a:t>BAR</a:t>
            </a:r>
            <a:endParaRPr lang="en-US" sz="4000" b="1" dirty="0">
              <a:solidFill>
                <a:schemeClr val="bg1"/>
              </a:solidFill>
            </a:endParaRPr>
          </a:p>
        </p:txBody>
      </p:sp>
      <p:sp>
        <p:nvSpPr>
          <p:cNvPr id="9" name="TextBox 8"/>
          <p:cNvSpPr txBox="1"/>
          <p:nvPr/>
        </p:nvSpPr>
        <p:spPr>
          <a:xfrm>
            <a:off x="1371600" y="1269612"/>
            <a:ext cx="2082750" cy="707886"/>
          </a:xfrm>
          <a:prstGeom prst="rect">
            <a:avLst/>
          </a:prstGeom>
          <a:noFill/>
        </p:spPr>
        <p:txBody>
          <a:bodyPr wrap="none" rtlCol="0">
            <a:spAutoFit/>
          </a:bodyPr>
          <a:lstStyle/>
          <a:p>
            <a:r>
              <a:rPr lang="en-US" sz="4000" b="1" dirty="0" err="1" smtClean="0"/>
              <a:t>FortiRich</a:t>
            </a:r>
            <a:endParaRPr lang="en-US" sz="4000" b="1" dirty="0"/>
          </a:p>
        </p:txBody>
      </p:sp>
      <p:sp>
        <p:nvSpPr>
          <p:cNvPr id="6" name="TextBox 5"/>
          <p:cNvSpPr txBox="1"/>
          <p:nvPr/>
        </p:nvSpPr>
        <p:spPr>
          <a:xfrm>
            <a:off x="4343400" y="2667000"/>
            <a:ext cx="4343400" cy="1292662"/>
          </a:xfrm>
          <a:prstGeom prst="rect">
            <a:avLst/>
          </a:prstGeom>
          <a:noFill/>
        </p:spPr>
        <p:txBody>
          <a:bodyPr wrap="square" rtlCol="0">
            <a:spAutoFit/>
          </a:bodyPr>
          <a:lstStyle/>
          <a:p>
            <a:r>
              <a:rPr lang="en-US" sz="2400" b="1" dirty="0" smtClean="0"/>
              <a:t>Multigrain Healthy Bar</a:t>
            </a:r>
          </a:p>
          <a:p>
            <a:pPr algn="just"/>
            <a:r>
              <a:rPr lang="en-US" dirty="0" smtClean="0"/>
              <a:t>Protein and </a:t>
            </a:r>
            <a:r>
              <a:rPr lang="en-US" dirty="0" err="1" smtClean="0"/>
              <a:t>Fibre</a:t>
            </a:r>
            <a:r>
              <a:rPr lang="en-US" dirty="0" smtClean="0"/>
              <a:t> Rich, Naturally Fortified and Nutritious with Oats, Millets and </a:t>
            </a:r>
            <a:r>
              <a:rPr lang="en-US" dirty="0" err="1" smtClean="0"/>
              <a:t>Almons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sp>
        <p:nvSpPr>
          <p:cNvPr id="4" name="TextBox 3"/>
          <p:cNvSpPr txBox="1"/>
          <p:nvPr/>
        </p:nvSpPr>
        <p:spPr>
          <a:xfrm>
            <a:off x="4343400" y="2667000"/>
            <a:ext cx="4343400" cy="1292662"/>
          </a:xfrm>
          <a:prstGeom prst="rect">
            <a:avLst/>
          </a:prstGeom>
          <a:noFill/>
        </p:spPr>
        <p:txBody>
          <a:bodyPr wrap="square" rtlCol="0">
            <a:spAutoFit/>
          </a:bodyPr>
          <a:lstStyle/>
          <a:p>
            <a:r>
              <a:rPr lang="en-US" sz="2400" b="1" dirty="0" smtClean="0"/>
              <a:t>Cold Brewed Organic Tea</a:t>
            </a:r>
          </a:p>
          <a:p>
            <a:pPr algn="just"/>
            <a:r>
              <a:rPr lang="en-US" dirty="0" smtClean="0"/>
              <a:t>Rich source of Antioxidants</a:t>
            </a:r>
          </a:p>
          <a:p>
            <a:pPr algn="just"/>
            <a:r>
              <a:rPr lang="en-US" dirty="0" smtClean="0"/>
              <a:t>Helping weight loss, stress reduction, osteoporosis &amp; fighting tumors</a:t>
            </a:r>
            <a:endParaRPr lang="en-US" dirty="0"/>
          </a:p>
        </p:txBody>
      </p:sp>
      <p:pic>
        <p:nvPicPr>
          <p:cNvPr id="2050" name="Picture 2"/>
          <p:cNvPicPr>
            <a:picLocks noChangeAspect="1" noChangeArrowheads="1"/>
          </p:cNvPicPr>
          <p:nvPr/>
        </p:nvPicPr>
        <p:blipFill>
          <a:blip r:embed="rId2"/>
          <a:srcRect/>
          <a:stretch>
            <a:fillRect/>
          </a:stretch>
        </p:blipFill>
        <p:spPr bwMode="auto">
          <a:xfrm>
            <a:off x="0" y="1441940"/>
            <a:ext cx="4286228"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1007016"/>
            <a:ext cx="4419600" cy="4531488"/>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sp>
        <p:nvSpPr>
          <p:cNvPr id="4" name="TextBox 3"/>
          <p:cNvSpPr txBox="1"/>
          <p:nvPr/>
        </p:nvSpPr>
        <p:spPr>
          <a:xfrm>
            <a:off x="4495800" y="2667000"/>
            <a:ext cx="4114800" cy="1107996"/>
          </a:xfrm>
          <a:prstGeom prst="rect">
            <a:avLst/>
          </a:prstGeom>
          <a:noFill/>
        </p:spPr>
        <p:txBody>
          <a:bodyPr wrap="square" rtlCol="0">
            <a:spAutoFit/>
          </a:bodyPr>
          <a:lstStyle/>
          <a:p>
            <a:r>
              <a:rPr lang="en-US" sz="2400" b="1" dirty="0" smtClean="0"/>
              <a:t>Non Caffeine Non Carbonated Energy Drink</a:t>
            </a:r>
          </a:p>
          <a:p>
            <a:pPr algn="just"/>
            <a:r>
              <a:rPr lang="en-US" dirty="0" smtClean="0"/>
              <a:t>Keep every body fit in every situation </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0" y="381000"/>
            <a:ext cx="4074642" cy="646331"/>
          </a:xfrm>
          <a:prstGeom prst="rect">
            <a:avLst/>
          </a:prstGeom>
          <a:noFill/>
        </p:spPr>
        <p:txBody>
          <a:bodyPr wrap="none" rtlCol="0">
            <a:spAutoFit/>
          </a:bodyPr>
          <a:lstStyle/>
          <a:p>
            <a:r>
              <a:rPr lang="en-US" sz="3600" b="1" dirty="0" smtClean="0"/>
              <a:t>MARKET POTENTIAL</a:t>
            </a:r>
            <a:endParaRPr lang="en-US" sz="3600" b="1" dirty="0"/>
          </a:p>
        </p:txBody>
      </p:sp>
      <p:sp>
        <p:nvSpPr>
          <p:cNvPr id="3" name="TextBox 2"/>
          <p:cNvSpPr txBox="1"/>
          <p:nvPr/>
        </p:nvSpPr>
        <p:spPr>
          <a:xfrm>
            <a:off x="2819400" y="3544669"/>
            <a:ext cx="3688830" cy="646331"/>
          </a:xfrm>
          <a:prstGeom prst="rect">
            <a:avLst/>
          </a:prstGeom>
          <a:noFill/>
        </p:spPr>
        <p:txBody>
          <a:bodyPr wrap="none" rtlCol="0">
            <a:spAutoFit/>
          </a:bodyPr>
          <a:lstStyle/>
          <a:p>
            <a:r>
              <a:rPr lang="en-US" sz="3600" b="1" dirty="0" smtClean="0"/>
              <a:t>MARKETING PLAN</a:t>
            </a:r>
            <a:endParaRPr lang="en-US" sz="3600" b="1" dirty="0"/>
          </a:p>
        </p:txBody>
      </p:sp>
      <p:sp>
        <p:nvSpPr>
          <p:cNvPr id="4" name="TextBox 3"/>
          <p:cNvSpPr txBox="1"/>
          <p:nvPr/>
        </p:nvSpPr>
        <p:spPr>
          <a:xfrm>
            <a:off x="609600" y="1066800"/>
            <a:ext cx="8077200" cy="2308324"/>
          </a:xfrm>
          <a:prstGeom prst="rect">
            <a:avLst/>
          </a:prstGeom>
          <a:noFill/>
        </p:spPr>
        <p:txBody>
          <a:bodyPr wrap="square" rtlCol="0">
            <a:spAutoFit/>
          </a:bodyPr>
          <a:lstStyle/>
          <a:p>
            <a:pPr algn="just"/>
            <a:r>
              <a:rPr lang="en-US" sz="2000" dirty="0" smtClean="0"/>
              <a:t>Peoples in India &amp; World across now forced to change their approach to “</a:t>
            </a:r>
            <a:r>
              <a:rPr lang="en-US" sz="2400" b="1" dirty="0" smtClean="0"/>
              <a:t>Pro-active</a:t>
            </a:r>
            <a:r>
              <a:rPr lang="en-US" sz="2000" dirty="0" smtClean="0"/>
              <a:t>” against “</a:t>
            </a:r>
            <a:r>
              <a:rPr lang="en-US" sz="2400" b="1" dirty="0" smtClean="0"/>
              <a:t>Re-active</a:t>
            </a:r>
            <a:r>
              <a:rPr lang="en-US" sz="2400" dirty="0" smtClean="0"/>
              <a:t>” </a:t>
            </a:r>
            <a:r>
              <a:rPr lang="en-US" sz="2000" dirty="0" smtClean="0"/>
              <a:t>as well as health is concern</a:t>
            </a:r>
            <a:r>
              <a:rPr lang="en-US" sz="2400" dirty="0" smtClean="0"/>
              <a:t> </a:t>
            </a:r>
            <a:r>
              <a:rPr lang="en-US" sz="2000" dirty="0" smtClean="0"/>
              <a:t>and always looking for functional foods who keep them fit and fine in their busy life schedules. These Products with medicinal, health and wellness  properties are at demand in the market. Emerging trends like increased preference on wellness, desire to spend extra on health and maintaining healthy style in all segment of the market.</a:t>
            </a:r>
            <a:endParaRPr lang="en-US" sz="2000" dirty="0"/>
          </a:p>
        </p:txBody>
      </p:sp>
      <p:sp>
        <p:nvSpPr>
          <p:cNvPr id="5" name="TextBox 4"/>
          <p:cNvSpPr txBox="1"/>
          <p:nvPr/>
        </p:nvSpPr>
        <p:spPr>
          <a:xfrm>
            <a:off x="657664" y="4264852"/>
            <a:ext cx="8077200" cy="2246769"/>
          </a:xfrm>
          <a:prstGeom prst="rect">
            <a:avLst/>
          </a:prstGeom>
          <a:noFill/>
        </p:spPr>
        <p:txBody>
          <a:bodyPr wrap="square" rtlCol="0">
            <a:spAutoFit/>
          </a:bodyPr>
          <a:lstStyle/>
          <a:p>
            <a:pPr algn="just"/>
            <a:r>
              <a:rPr lang="en-US" sz="2000" dirty="0" smtClean="0"/>
              <a:t>Marketing of all the products will be started with our existing network of modern trade B2B &amp; B2C i.e. </a:t>
            </a:r>
            <a:r>
              <a:rPr lang="en-US" sz="2000" b="1" dirty="0" err="1" smtClean="0"/>
              <a:t>WalMart</a:t>
            </a:r>
            <a:r>
              <a:rPr lang="en-US" sz="2000" dirty="0" smtClean="0"/>
              <a:t>, </a:t>
            </a:r>
            <a:r>
              <a:rPr lang="en-US" sz="2000" b="1" dirty="0" smtClean="0"/>
              <a:t>Metro Cash &amp; Carry</a:t>
            </a:r>
            <a:r>
              <a:rPr lang="en-US" sz="2000" dirty="0" smtClean="0"/>
              <a:t>, </a:t>
            </a:r>
            <a:r>
              <a:rPr lang="en-US" sz="2000" b="1" dirty="0" smtClean="0"/>
              <a:t>D-Mart</a:t>
            </a:r>
            <a:r>
              <a:rPr lang="en-US" sz="2000" dirty="0" smtClean="0"/>
              <a:t>, </a:t>
            </a:r>
            <a:r>
              <a:rPr lang="en-US" sz="2000" b="1" dirty="0" smtClean="0"/>
              <a:t>Spar </a:t>
            </a:r>
            <a:r>
              <a:rPr lang="en-US" sz="2000" b="1" dirty="0" err="1" smtClean="0"/>
              <a:t>Maxhyper</a:t>
            </a:r>
            <a:r>
              <a:rPr lang="en-US" sz="2000" dirty="0" smtClean="0"/>
              <a:t>, </a:t>
            </a:r>
            <a:r>
              <a:rPr lang="en-US" sz="2000" b="1" dirty="0" smtClean="0"/>
              <a:t>All-in Stores</a:t>
            </a:r>
            <a:r>
              <a:rPr lang="en-US" sz="2000" dirty="0" smtClean="0"/>
              <a:t>, </a:t>
            </a:r>
            <a:r>
              <a:rPr lang="en-US" sz="2000" b="1" dirty="0" err="1" smtClean="0"/>
              <a:t>SmartWife</a:t>
            </a:r>
            <a:r>
              <a:rPr lang="en-US" sz="2000" b="1" dirty="0" smtClean="0"/>
              <a:t> Stores </a:t>
            </a:r>
            <a:r>
              <a:rPr lang="en-US" sz="2000" dirty="0" smtClean="0"/>
              <a:t>and other individual stores  and Delhi/NCR local market. Step by step we will expend the market to other states. For these products we have an opportunity to sell these products on online platforms like </a:t>
            </a:r>
            <a:r>
              <a:rPr lang="en-US" sz="2000" b="1" dirty="0" err="1" smtClean="0"/>
              <a:t>Bigbasket</a:t>
            </a:r>
            <a:r>
              <a:rPr lang="en-US" sz="2000" b="1" dirty="0" smtClean="0"/>
              <a:t>, </a:t>
            </a:r>
            <a:r>
              <a:rPr lang="en-US" sz="2000" b="1" dirty="0" err="1" smtClean="0"/>
              <a:t>Grofer</a:t>
            </a:r>
            <a:r>
              <a:rPr lang="en-US" sz="2000" b="1" dirty="0" smtClean="0"/>
              <a:t>, Nature Basket, Amazon &amp; </a:t>
            </a:r>
            <a:r>
              <a:rPr lang="en-US" sz="2000" b="1" dirty="0" err="1" smtClean="0"/>
              <a:t>Flipkart</a:t>
            </a:r>
            <a:r>
              <a:rPr lang="en-US" sz="2000" b="1" dirty="0" smtClean="0"/>
              <a:t> </a:t>
            </a:r>
            <a:r>
              <a:rPr lang="en-US" sz="2000" dirty="0" smtClean="0"/>
              <a:t>etc..</a:t>
            </a:r>
            <a:endParaRPr lang="en-US" sz="2000" dirty="0"/>
          </a:p>
        </p:txBody>
      </p:sp>
      <p:sp>
        <p:nvSpPr>
          <p:cNvPr id="7"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noChangeArrowheads="1"/>
          </p:cNvPicPr>
          <p:nvPr/>
        </p:nvPicPr>
        <p:blipFill>
          <a:blip r:embed="rId2"/>
          <a:srcRect/>
          <a:stretch>
            <a:fillRect/>
          </a:stretch>
        </p:blipFill>
        <p:spPr bwMode="auto">
          <a:xfrm>
            <a:off x="609600" y="2438400"/>
            <a:ext cx="8077200" cy="4191000"/>
          </a:xfrm>
          <a:prstGeom prst="rect">
            <a:avLst/>
          </a:prstGeom>
          <a:noFill/>
        </p:spPr>
      </p:pic>
      <p:sp>
        <p:nvSpPr>
          <p:cNvPr id="2" name="TextBox 1"/>
          <p:cNvSpPr txBox="1"/>
          <p:nvPr/>
        </p:nvSpPr>
        <p:spPr>
          <a:xfrm>
            <a:off x="2743200" y="57436"/>
            <a:ext cx="3767826" cy="646331"/>
          </a:xfrm>
          <a:prstGeom prst="rect">
            <a:avLst/>
          </a:prstGeom>
          <a:noFill/>
        </p:spPr>
        <p:txBody>
          <a:bodyPr wrap="none" rtlCol="0">
            <a:spAutoFit/>
          </a:bodyPr>
          <a:lstStyle/>
          <a:p>
            <a:r>
              <a:rPr lang="en-US" sz="3600" b="1" dirty="0" smtClean="0"/>
              <a:t>SELLING STRATEGY</a:t>
            </a:r>
            <a:endParaRPr lang="en-US" sz="3600" b="1" dirty="0"/>
          </a:p>
        </p:txBody>
      </p:sp>
      <p:sp>
        <p:nvSpPr>
          <p:cNvPr id="3" name="TextBox 2"/>
          <p:cNvSpPr txBox="1"/>
          <p:nvPr/>
        </p:nvSpPr>
        <p:spPr>
          <a:xfrm>
            <a:off x="609600" y="567396"/>
            <a:ext cx="8077200" cy="1754326"/>
          </a:xfrm>
          <a:prstGeom prst="rect">
            <a:avLst/>
          </a:prstGeom>
          <a:noFill/>
        </p:spPr>
        <p:txBody>
          <a:bodyPr wrap="square" rtlCol="0">
            <a:spAutoFit/>
          </a:bodyPr>
          <a:lstStyle/>
          <a:p>
            <a:pPr algn="just"/>
            <a:r>
              <a:rPr lang="en-US" dirty="0" smtClean="0"/>
              <a:t>Creating eye-catching campaigns by putting up online </a:t>
            </a:r>
            <a:r>
              <a:rPr lang="en-US" dirty="0" err="1" smtClean="0"/>
              <a:t>popups</a:t>
            </a:r>
            <a:r>
              <a:rPr lang="en-US" dirty="0" smtClean="0"/>
              <a:t> banner with </a:t>
            </a:r>
            <a:r>
              <a:rPr lang="en-US" dirty="0" err="1" smtClean="0"/>
              <a:t>modren</a:t>
            </a:r>
            <a:r>
              <a:rPr lang="en-US" dirty="0" smtClean="0"/>
              <a:t> trades websites, </a:t>
            </a:r>
            <a:r>
              <a:rPr lang="en-US" dirty="0" err="1" smtClean="0"/>
              <a:t>indiamart</a:t>
            </a:r>
            <a:r>
              <a:rPr lang="en-US" dirty="0" smtClean="0"/>
              <a:t> &amp; </a:t>
            </a:r>
            <a:r>
              <a:rPr lang="en-US" dirty="0" err="1" smtClean="0"/>
              <a:t>tradeindia</a:t>
            </a:r>
            <a:r>
              <a:rPr lang="en-US" dirty="0" smtClean="0"/>
              <a:t> portals and </a:t>
            </a:r>
            <a:r>
              <a:rPr lang="en-US" dirty="0" err="1" smtClean="0"/>
              <a:t>google</a:t>
            </a:r>
            <a:r>
              <a:rPr lang="en-US" dirty="0" smtClean="0"/>
              <a:t> ads. Participation in Trade Fairs like AHAAR Delhi, </a:t>
            </a:r>
            <a:r>
              <a:rPr lang="en-US" dirty="0" err="1" smtClean="0"/>
              <a:t>Annapoorna</a:t>
            </a:r>
            <a:r>
              <a:rPr lang="en-US" dirty="0" smtClean="0"/>
              <a:t> Mumbai etc..  Introductory bulk SMS carrying wellness information. Product launching special discount to consumers in modern trades and every level of sales chain i.e. SS, Distributor, Retailer &amp; end consumer. </a:t>
            </a:r>
            <a:endParaRPr lang="en-US" dirty="0"/>
          </a:p>
        </p:txBody>
      </p:sp>
      <p:cxnSp>
        <p:nvCxnSpPr>
          <p:cNvPr id="7" name="Straight Connector 6"/>
          <p:cNvCxnSpPr/>
          <p:nvPr/>
        </p:nvCxnSpPr>
        <p:spPr>
          <a:xfrm>
            <a:off x="637736" y="4495800"/>
            <a:ext cx="80010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548333" y="4282667"/>
            <a:ext cx="3732432" cy="707886"/>
          </a:xfrm>
          <a:prstGeom prst="rect">
            <a:avLst/>
          </a:prstGeom>
          <a:noFill/>
        </p:spPr>
        <p:txBody>
          <a:bodyPr wrap="none" rtlCol="0">
            <a:spAutoFit/>
          </a:bodyPr>
          <a:lstStyle/>
          <a:p>
            <a:r>
              <a:rPr lang="en-US" sz="4000" dirty="0" smtClean="0"/>
              <a:t>Sales Forecasting</a:t>
            </a:r>
            <a:endParaRPr lang="en-US" sz="4000" dirty="0"/>
          </a:p>
        </p:txBody>
      </p:sp>
      <p:sp>
        <p:nvSpPr>
          <p:cNvPr id="9" name="TextBox 8"/>
          <p:cNvSpPr txBox="1"/>
          <p:nvPr/>
        </p:nvSpPr>
        <p:spPr>
          <a:xfrm rot="2086044">
            <a:off x="2703663" y="3582031"/>
            <a:ext cx="400110" cy="2124621"/>
          </a:xfrm>
          <a:prstGeom prst="rect">
            <a:avLst/>
          </a:prstGeom>
          <a:noFill/>
        </p:spPr>
        <p:txBody>
          <a:bodyPr vert="vert270" wrap="square" rtlCol="0">
            <a:spAutoFit/>
          </a:bodyPr>
          <a:lstStyle/>
          <a:p>
            <a:pPr algn="ctr"/>
            <a:r>
              <a:rPr lang="en-US" sz="1400" b="1" dirty="0" smtClean="0">
                <a:solidFill>
                  <a:srgbClr val="FFFF00"/>
                </a:solidFill>
              </a:rPr>
              <a:t>Product Standardization</a:t>
            </a:r>
            <a:endParaRPr lang="en-US" sz="1400" b="1" dirty="0">
              <a:solidFill>
                <a:srgbClr val="FFFF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548" y="99640"/>
            <a:ext cx="5284588" cy="646331"/>
          </a:xfrm>
          <a:prstGeom prst="rect">
            <a:avLst/>
          </a:prstGeom>
          <a:noFill/>
        </p:spPr>
        <p:txBody>
          <a:bodyPr wrap="none" rtlCol="0">
            <a:spAutoFit/>
          </a:bodyPr>
          <a:lstStyle/>
          <a:p>
            <a:r>
              <a:rPr lang="en-US" sz="3600" b="1" dirty="0" smtClean="0"/>
              <a:t>EXITING INFRASTURCTURE</a:t>
            </a:r>
            <a:endParaRPr lang="en-US" sz="3600" b="1" dirty="0"/>
          </a:p>
        </p:txBody>
      </p:sp>
      <p:sp>
        <p:nvSpPr>
          <p:cNvPr id="3" name="TextBox 2"/>
          <p:cNvSpPr txBox="1"/>
          <p:nvPr/>
        </p:nvSpPr>
        <p:spPr>
          <a:xfrm>
            <a:off x="101988" y="990600"/>
            <a:ext cx="4648200" cy="3539430"/>
          </a:xfrm>
          <a:prstGeom prst="rect">
            <a:avLst/>
          </a:prstGeom>
          <a:noFill/>
        </p:spPr>
        <p:txBody>
          <a:bodyPr wrap="square" rtlCol="0">
            <a:spAutoFit/>
          </a:bodyPr>
          <a:lstStyle/>
          <a:p>
            <a:pPr marL="342900" indent="-342900">
              <a:buAutoNum type="arabicPeriod"/>
            </a:pPr>
            <a:r>
              <a:rPr lang="en-US" sz="1600" dirty="0" smtClean="0"/>
              <a:t>DESILE FIRED OVEN – 52 TRAY  :   3Nos.</a:t>
            </a:r>
          </a:p>
          <a:p>
            <a:pPr marL="342900" indent="-342900">
              <a:buAutoNum type="arabicPeriod"/>
            </a:pPr>
            <a:r>
              <a:rPr lang="en-US" sz="1600" dirty="0" smtClean="0"/>
              <a:t>Sugar Grinder  - 1 Nos.</a:t>
            </a:r>
          </a:p>
          <a:p>
            <a:pPr marL="342900" indent="-342900">
              <a:buAutoNum type="arabicPeriod"/>
            </a:pPr>
            <a:r>
              <a:rPr lang="en-US" sz="1600" dirty="0" smtClean="0"/>
              <a:t>Flour Swifter  - 1 Nos.</a:t>
            </a:r>
          </a:p>
          <a:p>
            <a:pPr marL="342900" indent="-342900">
              <a:buAutoNum type="arabicPeriod"/>
            </a:pPr>
            <a:r>
              <a:rPr lang="en-US" sz="1600" dirty="0" smtClean="0"/>
              <a:t>Spiral Mixer  - 3  Nos.</a:t>
            </a:r>
          </a:p>
          <a:p>
            <a:pPr marL="342900" indent="-342900">
              <a:buAutoNum type="arabicPeriod"/>
            </a:pPr>
            <a:r>
              <a:rPr lang="en-US" sz="1600" dirty="0" smtClean="0"/>
              <a:t>Shrink Tunnel  - 1 Nos.</a:t>
            </a:r>
          </a:p>
          <a:p>
            <a:pPr marL="342900" indent="-342900">
              <a:buAutoNum type="arabicPeriod"/>
            </a:pPr>
            <a:r>
              <a:rPr lang="en-US" sz="1600" dirty="0" smtClean="0"/>
              <a:t>Chest Freezer 500ltr. – 2 Nos.</a:t>
            </a:r>
          </a:p>
          <a:p>
            <a:pPr marL="342900" indent="-342900">
              <a:buAutoNum type="arabicPeriod"/>
            </a:pPr>
            <a:r>
              <a:rPr lang="en-US" sz="1600" dirty="0" smtClean="0"/>
              <a:t>Tray Sealer  - 2 Nos.</a:t>
            </a:r>
          </a:p>
          <a:p>
            <a:pPr marL="342900" indent="-342900">
              <a:buAutoNum type="arabicPeriod"/>
            </a:pPr>
            <a:r>
              <a:rPr lang="en-US" sz="1600" dirty="0" smtClean="0"/>
              <a:t>Foil Sealer  - 1 Nos.</a:t>
            </a:r>
          </a:p>
          <a:p>
            <a:pPr marL="342900" indent="-342900">
              <a:buAutoNum type="arabicPeriod"/>
            </a:pPr>
            <a:r>
              <a:rPr lang="en-US" sz="1600" dirty="0" smtClean="0"/>
              <a:t>Band Sealer – 1 Nos. Semi Automatic</a:t>
            </a:r>
          </a:p>
          <a:p>
            <a:pPr marL="342900" indent="-342900">
              <a:buAutoNum type="arabicPeriod"/>
            </a:pPr>
            <a:r>
              <a:rPr lang="en-US" sz="1600" dirty="0" smtClean="0"/>
              <a:t>Paddle band Sealer  - 1 Nos.</a:t>
            </a:r>
          </a:p>
          <a:p>
            <a:pPr marL="342900" indent="-342900">
              <a:buAutoNum type="arabicPeriod"/>
            </a:pPr>
            <a:r>
              <a:rPr lang="en-US" sz="1600" dirty="0" smtClean="0"/>
              <a:t>Crafting Tables </a:t>
            </a:r>
          </a:p>
          <a:p>
            <a:pPr marL="342900" indent="-342900">
              <a:buAutoNum type="arabicPeriod"/>
            </a:pPr>
            <a:r>
              <a:rPr lang="en-US" sz="1600" dirty="0" smtClean="0"/>
              <a:t>Product Packaging Tables</a:t>
            </a:r>
          </a:p>
          <a:p>
            <a:pPr marL="342900" indent="-342900">
              <a:buAutoNum type="arabicPeriod"/>
            </a:pPr>
            <a:r>
              <a:rPr lang="en-US" sz="1600" dirty="0" smtClean="0"/>
              <a:t>Inkjet date coding machine  </a:t>
            </a:r>
          </a:p>
          <a:p>
            <a:pPr marL="342900" indent="-342900">
              <a:buAutoNum type="arabicPeriod"/>
            </a:pPr>
            <a:r>
              <a:rPr lang="en-US" sz="1600" dirty="0" smtClean="0"/>
              <a:t>Office infrastructure like Computers, Printers etc</a:t>
            </a:r>
            <a:endParaRPr lang="en-US" sz="1600" dirty="0"/>
          </a:p>
        </p:txBody>
      </p:sp>
      <p:sp>
        <p:nvSpPr>
          <p:cNvPr id="4" name="TextBox 3"/>
          <p:cNvSpPr txBox="1"/>
          <p:nvPr/>
        </p:nvSpPr>
        <p:spPr>
          <a:xfrm>
            <a:off x="150052" y="609600"/>
            <a:ext cx="2463303" cy="400110"/>
          </a:xfrm>
          <a:prstGeom prst="rect">
            <a:avLst/>
          </a:prstGeom>
          <a:noFill/>
        </p:spPr>
        <p:txBody>
          <a:bodyPr wrap="none" rtlCol="0">
            <a:spAutoFit/>
          </a:bodyPr>
          <a:lstStyle/>
          <a:p>
            <a:r>
              <a:rPr lang="en-US" sz="2000" b="1" dirty="0" smtClean="0"/>
              <a:t>Food Manufacturing  </a:t>
            </a:r>
            <a:endParaRPr lang="en-US" sz="2000" b="1" dirty="0"/>
          </a:p>
        </p:txBody>
      </p:sp>
      <p:sp>
        <p:nvSpPr>
          <p:cNvPr id="5" name="TextBox 4"/>
          <p:cNvSpPr txBox="1"/>
          <p:nvPr/>
        </p:nvSpPr>
        <p:spPr>
          <a:xfrm>
            <a:off x="5367996" y="609600"/>
            <a:ext cx="2919261" cy="400110"/>
          </a:xfrm>
          <a:prstGeom prst="rect">
            <a:avLst/>
          </a:prstGeom>
          <a:noFill/>
        </p:spPr>
        <p:txBody>
          <a:bodyPr wrap="none" rtlCol="0">
            <a:spAutoFit/>
          </a:bodyPr>
          <a:lstStyle/>
          <a:p>
            <a:r>
              <a:rPr lang="en-US" sz="2000" b="1" dirty="0" smtClean="0"/>
              <a:t>Beverage Manufacturing  </a:t>
            </a:r>
            <a:endParaRPr lang="en-US" sz="2000" b="1" dirty="0"/>
          </a:p>
        </p:txBody>
      </p:sp>
      <p:sp>
        <p:nvSpPr>
          <p:cNvPr id="6" name="TextBox 5"/>
          <p:cNvSpPr txBox="1"/>
          <p:nvPr/>
        </p:nvSpPr>
        <p:spPr>
          <a:xfrm>
            <a:off x="4597788" y="990600"/>
            <a:ext cx="4089012" cy="2800767"/>
          </a:xfrm>
          <a:prstGeom prst="rect">
            <a:avLst/>
          </a:prstGeom>
          <a:noFill/>
        </p:spPr>
        <p:txBody>
          <a:bodyPr wrap="square" rtlCol="0">
            <a:spAutoFit/>
          </a:bodyPr>
          <a:lstStyle/>
          <a:p>
            <a:pPr marL="342900" indent="-342900">
              <a:buAutoNum type="arabicPeriod"/>
            </a:pPr>
            <a:r>
              <a:rPr lang="en-US" sz="1600" dirty="0" smtClean="0"/>
              <a:t>Heating Tank– 1000 </a:t>
            </a:r>
            <a:r>
              <a:rPr lang="en-US" sz="1600" dirty="0" err="1" smtClean="0"/>
              <a:t>ltrs</a:t>
            </a:r>
            <a:r>
              <a:rPr lang="en-US" sz="1600" dirty="0" smtClean="0"/>
              <a:t> -   1Nos.</a:t>
            </a:r>
          </a:p>
          <a:p>
            <a:pPr marL="342900" indent="-342900">
              <a:buAutoNum type="arabicPeriod"/>
            </a:pPr>
            <a:r>
              <a:rPr lang="en-US" sz="1600" dirty="0" smtClean="0"/>
              <a:t>Heating Tank 500 </a:t>
            </a:r>
            <a:r>
              <a:rPr lang="en-US" sz="1600" dirty="0" err="1" smtClean="0"/>
              <a:t>ltrs</a:t>
            </a:r>
            <a:r>
              <a:rPr lang="en-US" sz="1600" dirty="0" smtClean="0"/>
              <a:t>   - 1 Nos.</a:t>
            </a:r>
          </a:p>
          <a:p>
            <a:pPr marL="342900" indent="-342900">
              <a:buAutoNum type="arabicPeriod"/>
            </a:pPr>
            <a:r>
              <a:rPr lang="en-US" sz="1600" dirty="0" smtClean="0"/>
              <a:t>Product Feeding Tank 500 </a:t>
            </a:r>
            <a:r>
              <a:rPr lang="en-US" sz="1600" dirty="0" err="1" smtClean="0"/>
              <a:t>lts</a:t>
            </a:r>
            <a:r>
              <a:rPr lang="en-US" sz="1600" dirty="0" smtClean="0"/>
              <a:t>  - 1 Nos.</a:t>
            </a:r>
          </a:p>
          <a:p>
            <a:pPr marL="342900" indent="-342900">
              <a:buAutoNum type="arabicPeriod"/>
            </a:pPr>
            <a:r>
              <a:rPr lang="en-US" sz="1600" dirty="0" smtClean="0"/>
              <a:t>Bottle Filling Machine 40 bottle / minutes</a:t>
            </a:r>
          </a:p>
          <a:p>
            <a:pPr marL="342900" indent="-342900">
              <a:buAutoNum type="arabicPeriod"/>
            </a:pPr>
            <a:r>
              <a:rPr lang="en-US" sz="1600" dirty="0" smtClean="0"/>
              <a:t>Bottle screw capper </a:t>
            </a:r>
          </a:p>
          <a:p>
            <a:pPr marL="342900" indent="-342900">
              <a:buAutoNum type="arabicPeriod"/>
            </a:pPr>
            <a:r>
              <a:rPr lang="en-US" sz="1600" dirty="0" smtClean="0"/>
              <a:t>Bottle lug capper</a:t>
            </a:r>
          </a:p>
          <a:p>
            <a:pPr marL="342900" indent="-342900">
              <a:buAutoNum type="arabicPeriod"/>
            </a:pPr>
            <a:r>
              <a:rPr lang="en-US" sz="1600" dirty="0" smtClean="0"/>
              <a:t>Bottle cooling tunnel</a:t>
            </a:r>
          </a:p>
          <a:p>
            <a:pPr marL="342900" indent="-342900">
              <a:buAutoNum type="arabicPeriod"/>
            </a:pPr>
            <a:r>
              <a:rPr lang="en-US" sz="1600" dirty="0" smtClean="0"/>
              <a:t>Online labeling machine</a:t>
            </a:r>
          </a:p>
          <a:p>
            <a:pPr marL="342900" indent="-342900">
              <a:buAutoNum type="arabicPeriod"/>
            </a:pPr>
            <a:r>
              <a:rPr lang="en-US" sz="1600" dirty="0" smtClean="0"/>
              <a:t>Online inkjet date coding machine</a:t>
            </a:r>
          </a:p>
          <a:p>
            <a:pPr marL="342900" indent="-342900">
              <a:buAutoNum type="arabicPeriod"/>
            </a:pPr>
            <a:r>
              <a:rPr lang="en-US" sz="1600" dirty="0" smtClean="0"/>
              <a:t>Bottle inspection table</a:t>
            </a:r>
          </a:p>
          <a:p>
            <a:pPr marL="342900" indent="-342900">
              <a:buAutoNum type="arabicPeriod"/>
            </a:pPr>
            <a:r>
              <a:rPr lang="en-US" sz="1600" dirty="0" smtClean="0"/>
              <a:t>Bottle washing unit</a:t>
            </a:r>
          </a:p>
        </p:txBody>
      </p:sp>
      <p:pic>
        <p:nvPicPr>
          <p:cNvPr id="1026" name="Picture 2"/>
          <p:cNvPicPr>
            <a:picLocks noChangeAspect="1" noChangeArrowheads="1"/>
          </p:cNvPicPr>
          <p:nvPr/>
        </p:nvPicPr>
        <p:blipFill>
          <a:blip r:embed="rId2"/>
          <a:srcRect/>
          <a:stretch>
            <a:fillRect/>
          </a:stretch>
        </p:blipFill>
        <p:spPr bwMode="auto">
          <a:xfrm>
            <a:off x="186410" y="4738468"/>
            <a:ext cx="1185190" cy="105273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flipH="1">
            <a:off x="1478280" y="4738468"/>
            <a:ext cx="1188720" cy="1052732"/>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837822" y="4744328"/>
            <a:ext cx="1214846" cy="1046872"/>
          </a:xfrm>
          <a:prstGeom prst="rect">
            <a:avLst/>
          </a:prstGeom>
          <a:noFill/>
          <a:ln w="9525">
            <a:noFill/>
            <a:miter lim="800000"/>
            <a:headEnd/>
            <a:tailEnd/>
          </a:ln>
          <a:effectLst/>
        </p:spPr>
      </p:pic>
      <p:pic>
        <p:nvPicPr>
          <p:cNvPr id="10" name="Picture 9" descr="ProteinCookiee.jpg"/>
          <p:cNvPicPr>
            <a:picLocks noChangeAspect="1"/>
          </p:cNvPicPr>
          <p:nvPr/>
        </p:nvPicPr>
        <p:blipFill>
          <a:blip r:embed="rId5"/>
          <a:stretch>
            <a:fillRect/>
          </a:stretch>
        </p:blipFill>
        <p:spPr>
          <a:xfrm>
            <a:off x="4106592" y="4629150"/>
            <a:ext cx="762000" cy="1238250"/>
          </a:xfrm>
          <a:prstGeom prst="rect">
            <a:avLst/>
          </a:prstGeom>
        </p:spPr>
      </p:pic>
      <p:pic>
        <p:nvPicPr>
          <p:cNvPr id="11" name="Picture 10" descr="BUCKWHEAT COOKIEE.jpg"/>
          <p:cNvPicPr>
            <a:picLocks noChangeAspect="1"/>
          </p:cNvPicPr>
          <p:nvPr/>
        </p:nvPicPr>
        <p:blipFill>
          <a:blip r:embed="rId6"/>
          <a:stretch>
            <a:fillRect/>
          </a:stretch>
        </p:blipFill>
        <p:spPr>
          <a:xfrm>
            <a:off x="4916656" y="4629150"/>
            <a:ext cx="762000" cy="1238250"/>
          </a:xfrm>
          <a:prstGeom prst="rect">
            <a:avLst/>
          </a:prstGeom>
        </p:spPr>
      </p:pic>
      <p:pic>
        <p:nvPicPr>
          <p:cNvPr id="1029" name="Picture 5"/>
          <p:cNvPicPr>
            <a:picLocks noChangeAspect="1" noChangeArrowheads="1"/>
          </p:cNvPicPr>
          <p:nvPr/>
        </p:nvPicPr>
        <p:blipFill>
          <a:blip r:embed="rId7"/>
          <a:srcRect/>
          <a:stretch>
            <a:fillRect/>
          </a:stretch>
        </p:blipFill>
        <p:spPr bwMode="auto">
          <a:xfrm>
            <a:off x="6464116" y="4668128"/>
            <a:ext cx="1219200" cy="1117194"/>
          </a:xfrm>
          <a:prstGeom prst="rect">
            <a:avLst/>
          </a:prstGeom>
          <a:noFill/>
          <a:ln w="9525">
            <a:noFill/>
            <a:miter lim="800000"/>
            <a:headEnd/>
            <a:tailEnd/>
          </a:ln>
          <a:effectLst/>
        </p:spPr>
      </p:pic>
      <p:pic>
        <p:nvPicPr>
          <p:cNvPr id="1030" name="Picture 6"/>
          <p:cNvPicPr>
            <a:picLocks noChangeAspect="1" noChangeArrowheads="1"/>
          </p:cNvPicPr>
          <p:nvPr/>
        </p:nvPicPr>
        <p:blipFill>
          <a:blip r:embed="rId8"/>
          <a:srcRect/>
          <a:stretch>
            <a:fillRect/>
          </a:stretch>
        </p:blipFill>
        <p:spPr bwMode="auto">
          <a:xfrm>
            <a:off x="7737240" y="4411593"/>
            <a:ext cx="1332915" cy="1379608"/>
          </a:xfrm>
          <a:prstGeom prst="rect">
            <a:avLst/>
          </a:prstGeom>
          <a:noFill/>
          <a:ln w="9525">
            <a:noFill/>
            <a:miter lim="800000"/>
            <a:headEnd/>
            <a:tailEnd/>
          </a:ln>
          <a:effectLst/>
        </p:spPr>
      </p:pic>
      <p:pic>
        <p:nvPicPr>
          <p:cNvPr id="14" name="Picture 13" descr="Kings.png"/>
          <p:cNvPicPr>
            <a:picLocks noChangeAspect="1"/>
          </p:cNvPicPr>
          <p:nvPr/>
        </p:nvPicPr>
        <p:blipFill>
          <a:blip r:embed="rId9"/>
          <a:stretch>
            <a:fillRect/>
          </a:stretch>
        </p:blipFill>
        <p:spPr>
          <a:xfrm>
            <a:off x="4880292" y="5957668"/>
            <a:ext cx="1066800" cy="676029"/>
          </a:xfrm>
          <a:prstGeom prst="rect">
            <a:avLst/>
          </a:prstGeom>
        </p:spPr>
      </p:pic>
      <p:pic>
        <p:nvPicPr>
          <p:cNvPr id="15" name="Picture 14" descr="PNG Kingdom File.png"/>
          <p:cNvPicPr>
            <a:picLocks noChangeAspect="1"/>
          </p:cNvPicPr>
          <p:nvPr/>
        </p:nvPicPr>
        <p:blipFill>
          <a:blip r:embed="rId10" cstate="print"/>
          <a:stretch>
            <a:fillRect/>
          </a:stretch>
        </p:blipFill>
        <p:spPr>
          <a:xfrm>
            <a:off x="127776" y="5943600"/>
            <a:ext cx="1409502" cy="749116"/>
          </a:xfrm>
          <a:prstGeom prst="rect">
            <a:avLst/>
          </a:prstGeom>
        </p:spPr>
      </p:pic>
      <p:pic>
        <p:nvPicPr>
          <p:cNvPr id="16" name="Picture 2"/>
          <p:cNvPicPr>
            <a:picLocks noChangeAspect="1" noChangeArrowheads="1"/>
          </p:cNvPicPr>
          <p:nvPr/>
        </p:nvPicPr>
        <p:blipFill>
          <a:blip r:embed="rId11"/>
          <a:srcRect/>
          <a:stretch>
            <a:fillRect/>
          </a:stretch>
        </p:blipFill>
        <p:spPr bwMode="auto">
          <a:xfrm>
            <a:off x="1470056" y="6019800"/>
            <a:ext cx="1359053" cy="563865"/>
          </a:xfrm>
          <a:prstGeom prst="rect">
            <a:avLst/>
          </a:prstGeom>
          <a:noFill/>
          <a:ln w="9525">
            <a:noFill/>
            <a:miter lim="800000"/>
            <a:headEnd/>
            <a:tailEnd/>
          </a:ln>
          <a:effectLst/>
        </p:spPr>
      </p:pic>
      <p:pic>
        <p:nvPicPr>
          <p:cNvPr id="17" name="Picture 5"/>
          <p:cNvPicPr>
            <a:picLocks noChangeAspect="1" noChangeArrowheads="1"/>
          </p:cNvPicPr>
          <p:nvPr/>
        </p:nvPicPr>
        <p:blipFill>
          <a:blip r:embed="rId12"/>
          <a:srcRect/>
          <a:stretch>
            <a:fillRect/>
          </a:stretch>
        </p:blipFill>
        <p:spPr bwMode="auto">
          <a:xfrm>
            <a:off x="2822892" y="6005732"/>
            <a:ext cx="2088238" cy="533400"/>
          </a:xfrm>
          <a:prstGeom prst="rect">
            <a:avLst/>
          </a:prstGeom>
          <a:noFill/>
          <a:ln w="9525">
            <a:noFill/>
            <a:miter lim="800000"/>
            <a:headEnd/>
            <a:tailEnd/>
          </a:ln>
          <a:effectLst/>
        </p:spPr>
      </p:pic>
      <p:pic>
        <p:nvPicPr>
          <p:cNvPr id="18" name="Picture 2"/>
          <p:cNvPicPr>
            <a:picLocks noChangeAspect="1" noChangeArrowheads="1"/>
          </p:cNvPicPr>
          <p:nvPr/>
        </p:nvPicPr>
        <p:blipFill>
          <a:blip r:embed="rId13"/>
          <a:srcRect/>
          <a:stretch>
            <a:fillRect/>
          </a:stretch>
        </p:blipFill>
        <p:spPr bwMode="auto">
          <a:xfrm>
            <a:off x="5910768" y="6042076"/>
            <a:ext cx="1371600" cy="540280"/>
          </a:xfrm>
          <a:prstGeom prst="rect">
            <a:avLst/>
          </a:prstGeom>
          <a:noFill/>
          <a:ln w="9525">
            <a:noFill/>
            <a:miter lim="800000"/>
            <a:headEnd/>
            <a:tailEnd/>
          </a:ln>
          <a:effectLst/>
        </p:spPr>
      </p:pic>
      <p:pic>
        <p:nvPicPr>
          <p:cNvPr id="19" name="Picture 2"/>
          <p:cNvPicPr>
            <a:picLocks noChangeAspect="1" noChangeArrowheads="1"/>
          </p:cNvPicPr>
          <p:nvPr/>
        </p:nvPicPr>
        <p:blipFill>
          <a:blip r:embed="rId14"/>
          <a:srcRect/>
          <a:stretch>
            <a:fillRect/>
          </a:stretch>
        </p:blipFill>
        <p:spPr bwMode="auto">
          <a:xfrm>
            <a:off x="7315201" y="6019800"/>
            <a:ext cx="1143000" cy="578192"/>
          </a:xfrm>
          <a:prstGeom prst="rect">
            <a:avLst/>
          </a:prstGeom>
          <a:noFill/>
          <a:ln w="9525">
            <a:noFill/>
            <a:miter lim="800000"/>
            <a:headEnd/>
            <a:tailEnd/>
          </a:ln>
          <a:effectLst/>
        </p:spPr>
      </p:pic>
      <p:sp>
        <p:nvSpPr>
          <p:cNvPr id="21"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pic>
        <p:nvPicPr>
          <p:cNvPr id="22" name="Picture 21" descr="P-5.png"/>
          <p:cNvPicPr>
            <a:picLocks noChangeAspect="1"/>
          </p:cNvPicPr>
          <p:nvPr/>
        </p:nvPicPr>
        <p:blipFill>
          <a:blip r:embed="rId15" cstate="print"/>
          <a:stretch>
            <a:fillRect/>
          </a:stretch>
        </p:blipFill>
        <p:spPr>
          <a:xfrm rot="473285">
            <a:off x="5642700" y="4647902"/>
            <a:ext cx="774416" cy="120578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5200" y="533400"/>
            <a:ext cx="2315057" cy="646331"/>
          </a:xfrm>
          <a:prstGeom prst="rect">
            <a:avLst/>
          </a:prstGeom>
          <a:noFill/>
        </p:spPr>
        <p:txBody>
          <a:bodyPr wrap="none" rtlCol="0">
            <a:spAutoFit/>
          </a:bodyPr>
          <a:lstStyle/>
          <a:p>
            <a:r>
              <a:rPr lang="en-US" sz="3600" b="1" dirty="0" smtClean="0"/>
              <a:t>A&amp;SP Fund</a:t>
            </a:r>
            <a:endParaRPr lang="en-US" sz="3600" b="1" dirty="0"/>
          </a:p>
        </p:txBody>
      </p:sp>
      <p:sp>
        <p:nvSpPr>
          <p:cNvPr id="3" name="TextBox 2"/>
          <p:cNvSpPr txBox="1"/>
          <p:nvPr/>
        </p:nvSpPr>
        <p:spPr>
          <a:xfrm>
            <a:off x="1828800" y="1066800"/>
            <a:ext cx="5653471" cy="369332"/>
          </a:xfrm>
          <a:prstGeom prst="rect">
            <a:avLst/>
          </a:prstGeom>
          <a:noFill/>
        </p:spPr>
        <p:txBody>
          <a:bodyPr wrap="none" rtlCol="0">
            <a:spAutoFit/>
          </a:bodyPr>
          <a:lstStyle/>
          <a:p>
            <a:r>
              <a:rPr lang="en-US" b="1" dirty="0" smtClean="0"/>
              <a:t>(Advertisement, Sampling &amp; Promotional Activities Fund)</a:t>
            </a:r>
            <a:endParaRPr lang="en-US" b="1" dirty="0"/>
          </a:p>
        </p:txBody>
      </p:sp>
      <p:sp>
        <p:nvSpPr>
          <p:cNvPr id="4" name="TextBox 3"/>
          <p:cNvSpPr txBox="1"/>
          <p:nvPr/>
        </p:nvSpPr>
        <p:spPr>
          <a:xfrm>
            <a:off x="533400" y="2438400"/>
            <a:ext cx="8229600" cy="2339102"/>
          </a:xfrm>
          <a:prstGeom prst="rect">
            <a:avLst/>
          </a:prstGeom>
          <a:noFill/>
        </p:spPr>
        <p:txBody>
          <a:bodyPr wrap="square" rtlCol="0">
            <a:spAutoFit/>
          </a:bodyPr>
          <a:lstStyle/>
          <a:p>
            <a:pPr marL="342900" indent="-342900">
              <a:buAutoNum type="arabicPeriod"/>
            </a:pPr>
            <a:r>
              <a:rPr lang="en-US" sz="3200" b="1" dirty="0" smtClean="0"/>
              <a:t>Prior launch fund - Rs. 10 </a:t>
            </a:r>
            <a:r>
              <a:rPr lang="en-US" sz="3200" b="1" dirty="0" err="1" smtClean="0"/>
              <a:t>Lakhs</a:t>
            </a:r>
            <a:endParaRPr lang="en-US" sz="3200" b="1" dirty="0" smtClean="0"/>
          </a:p>
          <a:p>
            <a:pPr marL="342900"/>
            <a:r>
              <a:rPr lang="en-US" sz="1600" dirty="0" smtClean="0"/>
              <a:t>  (Branding, Labeling, Packaging,  leaflets, Banner, trade registrations etc.)</a:t>
            </a:r>
          </a:p>
          <a:p>
            <a:pPr marL="342900" indent="-342900"/>
            <a:r>
              <a:rPr lang="en-US" sz="3200" b="1" dirty="0" smtClean="0"/>
              <a:t>2. During launch – Rs. 5 </a:t>
            </a:r>
            <a:r>
              <a:rPr lang="en-US" sz="3200" b="1" dirty="0" err="1" smtClean="0"/>
              <a:t>Lakhs</a:t>
            </a:r>
            <a:endParaRPr lang="en-US" sz="3200" b="1" dirty="0" smtClean="0"/>
          </a:p>
          <a:p>
            <a:pPr marL="342900" indent="-342900"/>
            <a:r>
              <a:rPr lang="en-US" sz="1600" dirty="0" smtClean="0"/>
              <a:t>          (Sampling, Campaigning  etc.)</a:t>
            </a:r>
          </a:p>
          <a:p>
            <a:pPr marL="342900" indent="-342900"/>
            <a:r>
              <a:rPr lang="en-US" sz="3200" b="1" dirty="0" smtClean="0"/>
              <a:t>3. Post Launch – (</a:t>
            </a:r>
            <a:r>
              <a:rPr lang="en-US" sz="2000" dirty="0" smtClean="0"/>
              <a:t>5% of turnover) i.e. </a:t>
            </a:r>
            <a:r>
              <a:rPr lang="en-US" sz="3200" b="1" dirty="0" smtClean="0"/>
              <a:t>Rs. 5 </a:t>
            </a:r>
            <a:r>
              <a:rPr lang="en-US" sz="3200" b="1" dirty="0" err="1" smtClean="0"/>
              <a:t>Lakhs</a:t>
            </a:r>
            <a:r>
              <a:rPr lang="en-US" sz="3200" b="1" dirty="0" smtClean="0"/>
              <a:t> </a:t>
            </a:r>
            <a:r>
              <a:rPr lang="en-US" sz="2000" dirty="0" smtClean="0"/>
              <a:t>per year</a:t>
            </a:r>
            <a:endParaRPr lang="en-US" sz="3200" dirty="0" smtClean="0"/>
          </a:p>
          <a:p>
            <a:pPr marL="800100" lvl="1" indent="-342900"/>
            <a:r>
              <a:rPr lang="en-US" dirty="0" smtClean="0"/>
              <a:t>(Sales Promotional Scheme , on going promotional activities etc.)</a:t>
            </a:r>
            <a:endParaRPr lang="en-US" b="1" dirty="0"/>
          </a:p>
        </p:txBody>
      </p:sp>
      <p:sp>
        <p:nvSpPr>
          <p:cNvPr id="5" name="TextBox 4"/>
          <p:cNvSpPr txBox="1"/>
          <p:nvPr/>
        </p:nvSpPr>
        <p:spPr>
          <a:xfrm>
            <a:off x="3276600" y="1676400"/>
            <a:ext cx="2505814" cy="646331"/>
          </a:xfrm>
          <a:prstGeom prst="rect">
            <a:avLst/>
          </a:prstGeom>
          <a:solidFill>
            <a:srgbClr val="FFFF00"/>
          </a:solidFill>
        </p:spPr>
        <p:txBody>
          <a:bodyPr wrap="none" rtlCol="0">
            <a:spAutoFit/>
          </a:bodyPr>
          <a:lstStyle/>
          <a:p>
            <a:r>
              <a:rPr lang="en-US" sz="3600" b="1" dirty="0" smtClean="0"/>
              <a:t>Rs. 20 </a:t>
            </a:r>
            <a:r>
              <a:rPr lang="en-US" sz="3600" b="1" dirty="0" err="1" smtClean="0"/>
              <a:t>Lakhs</a:t>
            </a:r>
            <a:endParaRPr lang="en-US" sz="3600" b="1" dirty="0"/>
          </a:p>
        </p:txBody>
      </p:sp>
      <p:sp>
        <p:nvSpPr>
          <p:cNvPr id="10"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228600" y="228600"/>
            <a:ext cx="2483598" cy="3962400"/>
          </a:xfrm>
          <a:prstGeom prst="rect">
            <a:avLst/>
          </a:prstGeom>
          <a:noFill/>
          <a:ln w="9525">
            <a:noFill/>
            <a:miter lim="800000"/>
            <a:headEnd/>
            <a:tailEnd/>
          </a:ln>
          <a:effectLst/>
        </p:spPr>
      </p:pic>
      <p:sp>
        <p:nvSpPr>
          <p:cNvPr id="5" name="TextBox 4"/>
          <p:cNvSpPr txBox="1"/>
          <p:nvPr/>
        </p:nvSpPr>
        <p:spPr>
          <a:xfrm>
            <a:off x="4495800" y="304800"/>
            <a:ext cx="2891625" cy="523220"/>
          </a:xfrm>
          <a:prstGeom prst="rect">
            <a:avLst/>
          </a:prstGeom>
          <a:noFill/>
        </p:spPr>
        <p:txBody>
          <a:bodyPr wrap="none" rtlCol="0">
            <a:spAutoFit/>
          </a:bodyPr>
          <a:lstStyle/>
          <a:p>
            <a:r>
              <a:rPr lang="en-US" sz="2800" b="1" dirty="0" smtClean="0">
                <a:solidFill>
                  <a:schemeClr val="accent6">
                    <a:lumMod val="50000"/>
                  </a:schemeClr>
                </a:solidFill>
              </a:rPr>
              <a:t>STRATUP PROJECT</a:t>
            </a:r>
            <a:endParaRPr lang="en-US" sz="2800" b="1" dirty="0">
              <a:solidFill>
                <a:schemeClr val="accent6">
                  <a:lumMod val="50000"/>
                </a:schemeClr>
              </a:solidFill>
            </a:endParaRPr>
          </a:p>
        </p:txBody>
      </p:sp>
      <p:sp>
        <p:nvSpPr>
          <p:cNvPr id="6" name="TextBox 5"/>
          <p:cNvSpPr txBox="1"/>
          <p:nvPr/>
        </p:nvSpPr>
        <p:spPr>
          <a:xfrm>
            <a:off x="3647064" y="956604"/>
            <a:ext cx="5163786" cy="677108"/>
          </a:xfrm>
          <a:prstGeom prst="rect">
            <a:avLst/>
          </a:prstGeom>
          <a:noFill/>
        </p:spPr>
        <p:txBody>
          <a:bodyPr wrap="none" rtlCol="0">
            <a:spAutoFit/>
          </a:bodyPr>
          <a:lstStyle/>
          <a:p>
            <a:pPr marL="457200" indent="-457200" algn="ctr">
              <a:buAutoNum type="arabicPeriod"/>
            </a:pPr>
            <a:r>
              <a:rPr lang="en-US" sz="2400" b="1" dirty="0" smtClean="0">
                <a:solidFill>
                  <a:srgbClr val="00B050"/>
                </a:solidFill>
              </a:rPr>
              <a:t>SEEDS, Leafs N’ Grains PROCESSING</a:t>
            </a:r>
          </a:p>
          <a:p>
            <a:pPr marL="457200" indent="-457200" algn="ctr"/>
            <a:r>
              <a:rPr lang="en-US" sz="1400" b="1" dirty="0" smtClean="0"/>
              <a:t>(Vegan protein rich, Gluten free source) </a:t>
            </a:r>
          </a:p>
        </p:txBody>
      </p:sp>
      <p:sp>
        <p:nvSpPr>
          <p:cNvPr id="7" name="TextBox 6"/>
          <p:cNvSpPr txBox="1"/>
          <p:nvPr/>
        </p:nvSpPr>
        <p:spPr>
          <a:xfrm>
            <a:off x="4648200" y="1915180"/>
            <a:ext cx="2298578" cy="523220"/>
          </a:xfrm>
          <a:prstGeom prst="rect">
            <a:avLst/>
          </a:prstGeom>
          <a:noFill/>
        </p:spPr>
        <p:txBody>
          <a:bodyPr wrap="none" rtlCol="0">
            <a:spAutoFit/>
          </a:bodyPr>
          <a:lstStyle/>
          <a:p>
            <a:r>
              <a:rPr lang="en-US" sz="2800" dirty="0" smtClean="0">
                <a:solidFill>
                  <a:srgbClr val="C00000"/>
                </a:solidFill>
              </a:rPr>
              <a:t>“INNOVATOR”</a:t>
            </a:r>
            <a:endParaRPr lang="en-US" sz="2800" dirty="0">
              <a:solidFill>
                <a:srgbClr val="C00000"/>
              </a:solidFill>
            </a:endParaRPr>
          </a:p>
        </p:txBody>
      </p:sp>
      <p:sp>
        <p:nvSpPr>
          <p:cNvPr id="9" name="TextBox 8"/>
          <p:cNvSpPr txBox="1"/>
          <p:nvPr/>
        </p:nvSpPr>
        <p:spPr>
          <a:xfrm>
            <a:off x="4191000" y="2372380"/>
            <a:ext cx="3201517" cy="523220"/>
          </a:xfrm>
          <a:prstGeom prst="rect">
            <a:avLst/>
          </a:prstGeom>
          <a:noFill/>
        </p:spPr>
        <p:txBody>
          <a:bodyPr wrap="none" rtlCol="0">
            <a:spAutoFit/>
          </a:bodyPr>
          <a:lstStyle/>
          <a:p>
            <a:r>
              <a:rPr lang="en-US" sz="2800" b="1" dirty="0" smtClean="0"/>
              <a:t>OM PRAKASH RANA</a:t>
            </a:r>
            <a:endParaRPr lang="en-US" sz="2800" b="1" dirty="0"/>
          </a:p>
        </p:txBody>
      </p:sp>
      <p:sp>
        <p:nvSpPr>
          <p:cNvPr id="10" name="TextBox 9"/>
          <p:cNvSpPr txBox="1"/>
          <p:nvPr/>
        </p:nvSpPr>
        <p:spPr>
          <a:xfrm>
            <a:off x="4191000" y="2819400"/>
            <a:ext cx="3296672" cy="830997"/>
          </a:xfrm>
          <a:prstGeom prst="rect">
            <a:avLst/>
          </a:prstGeom>
          <a:noFill/>
        </p:spPr>
        <p:txBody>
          <a:bodyPr wrap="none" rtlCol="0">
            <a:spAutoFit/>
          </a:bodyPr>
          <a:lstStyle/>
          <a:p>
            <a:pPr algn="ctr"/>
            <a:r>
              <a:rPr lang="en-US" sz="1600" b="1" dirty="0" err="1" smtClean="0"/>
              <a:t>Vill</a:t>
            </a:r>
            <a:r>
              <a:rPr lang="en-US" sz="1600" b="1" dirty="0" smtClean="0"/>
              <a:t>. &amp; PO – </a:t>
            </a:r>
            <a:r>
              <a:rPr lang="en-US" sz="1600" b="1" dirty="0" err="1" smtClean="0"/>
              <a:t>Harsi</a:t>
            </a:r>
            <a:r>
              <a:rPr lang="en-US" sz="1600" b="1" dirty="0" smtClean="0"/>
              <a:t> , </a:t>
            </a:r>
            <a:r>
              <a:rPr lang="en-US" sz="1600" b="1" dirty="0" err="1" smtClean="0"/>
              <a:t>Tehsil</a:t>
            </a:r>
            <a:r>
              <a:rPr lang="en-US" sz="1600" b="1" dirty="0" smtClean="0"/>
              <a:t> – </a:t>
            </a:r>
            <a:r>
              <a:rPr lang="en-US" sz="1600" b="1" dirty="0" err="1" smtClean="0"/>
              <a:t>Jaisingpur</a:t>
            </a:r>
            <a:endParaRPr lang="en-US" sz="1600" b="1" dirty="0" smtClean="0"/>
          </a:p>
          <a:p>
            <a:pPr algn="ctr"/>
            <a:r>
              <a:rPr lang="en-US" sz="1600" b="1" dirty="0" smtClean="0"/>
              <a:t>Dist. – </a:t>
            </a:r>
            <a:r>
              <a:rPr lang="en-US" sz="1600" b="1" dirty="0" err="1" smtClean="0"/>
              <a:t>Kangra</a:t>
            </a:r>
            <a:r>
              <a:rPr lang="en-US" sz="1600" b="1" dirty="0" smtClean="0"/>
              <a:t>, HIMACHAL PRADESH</a:t>
            </a:r>
          </a:p>
          <a:p>
            <a:pPr algn="ctr"/>
            <a:r>
              <a:rPr lang="en-US" sz="1600" b="1" dirty="0" smtClean="0"/>
              <a:t>PIN - 176019</a:t>
            </a:r>
            <a:endParaRPr lang="en-US" sz="1600" b="1" dirty="0"/>
          </a:p>
        </p:txBody>
      </p:sp>
      <p:sp>
        <p:nvSpPr>
          <p:cNvPr id="8"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pic>
        <p:nvPicPr>
          <p:cNvPr id="11" name="Picture 2"/>
          <p:cNvPicPr>
            <a:picLocks noChangeAspect="1" noChangeArrowheads="1"/>
          </p:cNvPicPr>
          <p:nvPr/>
        </p:nvPicPr>
        <p:blipFill>
          <a:blip r:embed="rId4"/>
          <a:srcRect/>
          <a:stretch>
            <a:fillRect/>
          </a:stretch>
        </p:blipFill>
        <p:spPr bwMode="auto">
          <a:xfrm>
            <a:off x="186410" y="4738468"/>
            <a:ext cx="1185190" cy="1052732"/>
          </a:xfrm>
          <a:prstGeom prst="rect">
            <a:avLst/>
          </a:prstGeom>
          <a:noFill/>
          <a:ln w="9525">
            <a:noFill/>
            <a:miter lim="800000"/>
            <a:headEnd/>
            <a:tailEnd/>
          </a:ln>
          <a:effectLst/>
        </p:spPr>
      </p:pic>
      <p:pic>
        <p:nvPicPr>
          <p:cNvPr id="12" name="Picture 3"/>
          <p:cNvPicPr>
            <a:picLocks noChangeAspect="1" noChangeArrowheads="1"/>
          </p:cNvPicPr>
          <p:nvPr/>
        </p:nvPicPr>
        <p:blipFill>
          <a:blip r:embed="rId5"/>
          <a:srcRect/>
          <a:stretch>
            <a:fillRect/>
          </a:stretch>
        </p:blipFill>
        <p:spPr bwMode="auto">
          <a:xfrm flipH="1">
            <a:off x="1478280" y="4738468"/>
            <a:ext cx="1188720" cy="1052732"/>
          </a:xfrm>
          <a:prstGeom prst="rect">
            <a:avLst/>
          </a:prstGeom>
          <a:noFill/>
          <a:ln w="9525">
            <a:noFill/>
            <a:miter lim="800000"/>
            <a:headEnd/>
            <a:tailEnd/>
          </a:ln>
          <a:effectLst/>
        </p:spPr>
      </p:pic>
      <p:pic>
        <p:nvPicPr>
          <p:cNvPr id="13" name="Picture 4"/>
          <p:cNvPicPr>
            <a:picLocks noChangeAspect="1" noChangeArrowheads="1"/>
          </p:cNvPicPr>
          <p:nvPr/>
        </p:nvPicPr>
        <p:blipFill>
          <a:blip r:embed="rId6"/>
          <a:srcRect/>
          <a:stretch>
            <a:fillRect/>
          </a:stretch>
        </p:blipFill>
        <p:spPr bwMode="auto">
          <a:xfrm>
            <a:off x="2837822" y="4744328"/>
            <a:ext cx="1214846" cy="1046872"/>
          </a:xfrm>
          <a:prstGeom prst="rect">
            <a:avLst/>
          </a:prstGeom>
          <a:noFill/>
          <a:ln w="9525">
            <a:noFill/>
            <a:miter lim="800000"/>
            <a:headEnd/>
            <a:tailEnd/>
          </a:ln>
          <a:effectLst/>
        </p:spPr>
      </p:pic>
      <p:pic>
        <p:nvPicPr>
          <p:cNvPr id="14" name="Picture 13" descr="ProteinCookiee.jpg"/>
          <p:cNvPicPr>
            <a:picLocks noChangeAspect="1"/>
          </p:cNvPicPr>
          <p:nvPr/>
        </p:nvPicPr>
        <p:blipFill>
          <a:blip r:embed="rId7"/>
          <a:stretch>
            <a:fillRect/>
          </a:stretch>
        </p:blipFill>
        <p:spPr>
          <a:xfrm>
            <a:off x="4106592" y="4629150"/>
            <a:ext cx="762000" cy="1238250"/>
          </a:xfrm>
          <a:prstGeom prst="rect">
            <a:avLst/>
          </a:prstGeom>
        </p:spPr>
      </p:pic>
      <p:pic>
        <p:nvPicPr>
          <p:cNvPr id="15" name="Picture 14" descr="BUCKWHEAT COOKIEE.jpg"/>
          <p:cNvPicPr>
            <a:picLocks noChangeAspect="1"/>
          </p:cNvPicPr>
          <p:nvPr/>
        </p:nvPicPr>
        <p:blipFill>
          <a:blip r:embed="rId8"/>
          <a:stretch>
            <a:fillRect/>
          </a:stretch>
        </p:blipFill>
        <p:spPr>
          <a:xfrm>
            <a:off x="4924864" y="4648200"/>
            <a:ext cx="762000" cy="1238250"/>
          </a:xfrm>
          <a:prstGeom prst="rect">
            <a:avLst/>
          </a:prstGeom>
        </p:spPr>
      </p:pic>
      <p:pic>
        <p:nvPicPr>
          <p:cNvPr id="16" name="Picture 5"/>
          <p:cNvPicPr>
            <a:picLocks noChangeAspect="1" noChangeArrowheads="1"/>
          </p:cNvPicPr>
          <p:nvPr/>
        </p:nvPicPr>
        <p:blipFill>
          <a:blip r:embed="rId9"/>
          <a:srcRect/>
          <a:stretch>
            <a:fillRect/>
          </a:stretch>
        </p:blipFill>
        <p:spPr bwMode="auto">
          <a:xfrm>
            <a:off x="6464116" y="4696264"/>
            <a:ext cx="1219200" cy="1117194"/>
          </a:xfrm>
          <a:prstGeom prst="rect">
            <a:avLst/>
          </a:prstGeom>
          <a:noFill/>
          <a:ln w="9525">
            <a:noFill/>
            <a:miter lim="800000"/>
            <a:headEnd/>
            <a:tailEnd/>
          </a:ln>
          <a:effectLst/>
        </p:spPr>
      </p:pic>
      <p:pic>
        <p:nvPicPr>
          <p:cNvPr id="17" name="Picture 6"/>
          <p:cNvPicPr>
            <a:picLocks noChangeAspect="1" noChangeArrowheads="1"/>
          </p:cNvPicPr>
          <p:nvPr/>
        </p:nvPicPr>
        <p:blipFill>
          <a:blip r:embed="rId10"/>
          <a:srcRect/>
          <a:stretch>
            <a:fillRect/>
          </a:stretch>
        </p:blipFill>
        <p:spPr bwMode="auto">
          <a:xfrm>
            <a:off x="7737240" y="4453797"/>
            <a:ext cx="1332915" cy="1379608"/>
          </a:xfrm>
          <a:prstGeom prst="rect">
            <a:avLst/>
          </a:prstGeom>
          <a:noFill/>
          <a:ln w="9525">
            <a:noFill/>
            <a:miter lim="800000"/>
            <a:headEnd/>
            <a:tailEnd/>
          </a:ln>
          <a:effectLst/>
        </p:spPr>
      </p:pic>
      <p:pic>
        <p:nvPicPr>
          <p:cNvPr id="18" name="Picture 17" descr="Kings.png"/>
          <p:cNvPicPr>
            <a:picLocks noChangeAspect="1"/>
          </p:cNvPicPr>
          <p:nvPr/>
        </p:nvPicPr>
        <p:blipFill>
          <a:blip r:embed="rId11"/>
          <a:stretch>
            <a:fillRect/>
          </a:stretch>
        </p:blipFill>
        <p:spPr>
          <a:xfrm>
            <a:off x="5217924" y="5957668"/>
            <a:ext cx="1066800" cy="676029"/>
          </a:xfrm>
          <a:prstGeom prst="rect">
            <a:avLst/>
          </a:prstGeom>
        </p:spPr>
      </p:pic>
      <p:pic>
        <p:nvPicPr>
          <p:cNvPr id="19" name="Picture 18" descr="PNG Kingdom File.png"/>
          <p:cNvPicPr>
            <a:picLocks noChangeAspect="1"/>
          </p:cNvPicPr>
          <p:nvPr/>
        </p:nvPicPr>
        <p:blipFill>
          <a:blip r:embed="rId12" cstate="print"/>
          <a:stretch>
            <a:fillRect/>
          </a:stretch>
        </p:blipFill>
        <p:spPr>
          <a:xfrm>
            <a:off x="184048" y="5943600"/>
            <a:ext cx="1409502" cy="749116"/>
          </a:xfrm>
          <a:prstGeom prst="rect">
            <a:avLst/>
          </a:prstGeom>
        </p:spPr>
      </p:pic>
      <p:pic>
        <p:nvPicPr>
          <p:cNvPr id="20" name="Picture 2"/>
          <p:cNvPicPr>
            <a:picLocks noChangeAspect="1" noChangeArrowheads="1"/>
          </p:cNvPicPr>
          <p:nvPr/>
        </p:nvPicPr>
        <p:blipFill>
          <a:blip r:embed="rId13"/>
          <a:srcRect/>
          <a:stretch>
            <a:fillRect/>
          </a:stretch>
        </p:blipFill>
        <p:spPr bwMode="auto">
          <a:xfrm>
            <a:off x="1667008" y="6019800"/>
            <a:ext cx="1359053" cy="563865"/>
          </a:xfrm>
          <a:prstGeom prst="rect">
            <a:avLst/>
          </a:prstGeom>
          <a:noFill/>
          <a:ln w="9525">
            <a:noFill/>
            <a:miter lim="800000"/>
            <a:headEnd/>
            <a:tailEnd/>
          </a:ln>
          <a:effectLst/>
        </p:spPr>
      </p:pic>
      <p:pic>
        <p:nvPicPr>
          <p:cNvPr id="21" name="Picture 5"/>
          <p:cNvPicPr>
            <a:picLocks noChangeAspect="1" noChangeArrowheads="1"/>
          </p:cNvPicPr>
          <p:nvPr/>
        </p:nvPicPr>
        <p:blipFill>
          <a:blip r:embed="rId14"/>
          <a:srcRect/>
          <a:stretch>
            <a:fillRect/>
          </a:stretch>
        </p:blipFill>
        <p:spPr bwMode="auto">
          <a:xfrm>
            <a:off x="3090184" y="6005732"/>
            <a:ext cx="2088238" cy="533400"/>
          </a:xfrm>
          <a:prstGeom prst="rect">
            <a:avLst/>
          </a:prstGeom>
          <a:noFill/>
          <a:ln w="9525">
            <a:noFill/>
            <a:miter lim="800000"/>
            <a:headEnd/>
            <a:tailEnd/>
          </a:ln>
          <a:effectLst/>
        </p:spPr>
      </p:pic>
      <p:pic>
        <p:nvPicPr>
          <p:cNvPr id="22" name="Picture 2"/>
          <p:cNvPicPr>
            <a:picLocks noChangeAspect="1" noChangeArrowheads="1"/>
          </p:cNvPicPr>
          <p:nvPr/>
        </p:nvPicPr>
        <p:blipFill>
          <a:blip r:embed="rId15"/>
          <a:srcRect/>
          <a:stretch>
            <a:fillRect/>
          </a:stretch>
        </p:blipFill>
        <p:spPr bwMode="auto">
          <a:xfrm>
            <a:off x="6375012" y="6042076"/>
            <a:ext cx="1371600" cy="540280"/>
          </a:xfrm>
          <a:prstGeom prst="rect">
            <a:avLst/>
          </a:prstGeom>
          <a:noFill/>
          <a:ln w="9525">
            <a:noFill/>
            <a:miter lim="800000"/>
            <a:headEnd/>
            <a:tailEnd/>
          </a:ln>
          <a:effectLst/>
        </p:spPr>
      </p:pic>
      <p:pic>
        <p:nvPicPr>
          <p:cNvPr id="24" name="Picture 23" descr="P-5.png"/>
          <p:cNvPicPr>
            <a:picLocks noChangeAspect="1"/>
          </p:cNvPicPr>
          <p:nvPr/>
        </p:nvPicPr>
        <p:blipFill>
          <a:blip r:embed="rId16" cstate="print"/>
          <a:stretch>
            <a:fillRect/>
          </a:stretch>
        </p:blipFill>
        <p:spPr>
          <a:xfrm rot="473285">
            <a:off x="5642700" y="4647902"/>
            <a:ext cx="774416" cy="1205781"/>
          </a:xfrm>
          <a:prstGeom prst="rect">
            <a:avLst/>
          </a:prstGeom>
        </p:spPr>
      </p:pic>
      <p:pic>
        <p:nvPicPr>
          <p:cNvPr id="3074" name="Picture 2"/>
          <p:cNvPicPr>
            <a:picLocks noChangeAspect="1" noChangeArrowheads="1"/>
          </p:cNvPicPr>
          <p:nvPr/>
        </p:nvPicPr>
        <p:blipFill>
          <a:blip r:embed="rId17"/>
          <a:srcRect/>
          <a:stretch>
            <a:fillRect/>
          </a:stretch>
        </p:blipFill>
        <p:spPr bwMode="auto">
          <a:xfrm>
            <a:off x="7848599" y="5943600"/>
            <a:ext cx="1153477"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048000" y="6492875"/>
            <a:ext cx="2895600" cy="365125"/>
          </a:xfrm>
        </p:spPr>
        <p:txBody>
          <a:bodyPr/>
          <a:lstStyle/>
          <a:p>
            <a:r>
              <a:rPr lang="nn-NO" dirty="0" smtClean="0"/>
              <a:t>Om Prakash Rana : (+) 91- 8527283418, 9958271242</a:t>
            </a:r>
            <a:endParaRPr lang="en-US" dirty="0"/>
          </a:p>
        </p:txBody>
      </p:sp>
      <p:sp>
        <p:nvSpPr>
          <p:cNvPr id="3" name="TextBox 2"/>
          <p:cNvSpPr txBox="1"/>
          <p:nvPr/>
        </p:nvSpPr>
        <p:spPr>
          <a:xfrm>
            <a:off x="304800" y="86380"/>
            <a:ext cx="2361544" cy="523220"/>
          </a:xfrm>
          <a:prstGeom prst="rect">
            <a:avLst/>
          </a:prstGeom>
          <a:noFill/>
        </p:spPr>
        <p:txBody>
          <a:bodyPr wrap="none" rtlCol="0">
            <a:spAutoFit/>
          </a:bodyPr>
          <a:lstStyle/>
          <a:p>
            <a:r>
              <a:rPr lang="en-US" sz="2800" b="1" dirty="0" smtClean="0"/>
              <a:t>Ancient Grains</a:t>
            </a:r>
            <a:endParaRPr lang="en-US" sz="2800" b="1" dirty="0"/>
          </a:p>
        </p:txBody>
      </p:sp>
      <p:pic>
        <p:nvPicPr>
          <p:cNvPr id="4098" name="Picture 2"/>
          <p:cNvPicPr>
            <a:picLocks noChangeAspect="1" noChangeArrowheads="1"/>
          </p:cNvPicPr>
          <p:nvPr/>
        </p:nvPicPr>
        <p:blipFill>
          <a:blip r:embed="rId2"/>
          <a:srcRect/>
          <a:stretch>
            <a:fillRect/>
          </a:stretch>
        </p:blipFill>
        <p:spPr bwMode="auto">
          <a:xfrm>
            <a:off x="358724" y="498220"/>
            <a:ext cx="2949575" cy="23844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3406724" y="498220"/>
            <a:ext cx="1493837" cy="246062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5692724" y="492360"/>
            <a:ext cx="1882775" cy="1630363"/>
          </a:xfrm>
          <a:prstGeom prst="rect">
            <a:avLst/>
          </a:prstGeom>
          <a:noFill/>
          <a:ln w="9525">
            <a:noFill/>
            <a:miter lim="800000"/>
            <a:headEnd/>
            <a:tailEnd/>
          </a:ln>
          <a:effectLst/>
        </p:spPr>
      </p:pic>
      <p:sp>
        <p:nvSpPr>
          <p:cNvPr id="7" name="TextBox 6"/>
          <p:cNvSpPr txBox="1"/>
          <p:nvPr/>
        </p:nvSpPr>
        <p:spPr>
          <a:xfrm>
            <a:off x="3276600" y="2514600"/>
            <a:ext cx="2857385" cy="3785652"/>
          </a:xfrm>
          <a:prstGeom prst="rect">
            <a:avLst/>
          </a:prstGeom>
          <a:noFill/>
        </p:spPr>
        <p:txBody>
          <a:bodyPr wrap="none" rtlCol="0">
            <a:spAutoFit/>
          </a:bodyPr>
          <a:lstStyle/>
          <a:p>
            <a:pPr marL="342900" indent="-342900">
              <a:buAutoNum type="arabicPeriod"/>
            </a:pPr>
            <a:r>
              <a:rPr lang="en-US" sz="1600" dirty="0" smtClean="0"/>
              <a:t>Arugula</a:t>
            </a:r>
          </a:p>
          <a:p>
            <a:pPr marL="342900" indent="-342900">
              <a:buAutoNum type="arabicPeriod"/>
            </a:pPr>
            <a:r>
              <a:rPr lang="en-US" sz="1600" dirty="0" smtClean="0"/>
              <a:t>Celery</a:t>
            </a:r>
          </a:p>
          <a:p>
            <a:pPr marL="342900" indent="-342900">
              <a:buAutoNum type="arabicPeriod"/>
            </a:pPr>
            <a:r>
              <a:rPr lang="en-US" sz="1600" dirty="0" smtClean="0"/>
              <a:t>Cress</a:t>
            </a:r>
          </a:p>
          <a:p>
            <a:pPr marL="342900" indent="-342900">
              <a:buAutoNum type="arabicPeriod"/>
            </a:pPr>
            <a:r>
              <a:rPr lang="en-US" sz="1600" dirty="0" smtClean="0"/>
              <a:t>Lettuce</a:t>
            </a:r>
          </a:p>
          <a:p>
            <a:pPr marL="342900" indent="-342900">
              <a:buAutoNum type="arabicPeriod"/>
            </a:pPr>
            <a:r>
              <a:rPr lang="en-US" sz="1600" dirty="0" smtClean="0"/>
              <a:t>Red beetroot and beet juice</a:t>
            </a:r>
          </a:p>
          <a:p>
            <a:pPr marL="342900" indent="-342900">
              <a:buAutoNum type="arabicPeriod"/>
            </a:pPr>
            <a:r>
              <a:rPr lang="en-US" sz="1600" dirty="0" smtClean="0"/>
              <a:t>Spinach</a:t>
            </a:r>
          </a:p>
          <a:p>
            <a:pPr marL="342900" indent="-342900">
              <a:buAutoNum type="arabicPeriod"/>
            </a:pPr>
            <a:r>
              <a:rPr lang="en-US" sz="1600" dirty="0" smtClean="0"/>
              <a:t>Carrot</a:t>
            </a:r>
          </a:p>
          <a:p>
            <a:pPr marL="342900" indent="-342900">
              <a:buAutoNum type="arabicPeriod"/>
            </a:pPr>
            <a:r>
              <a:rPr lang="en-US" sz="1600" dirty="0" smtClean="0"/>
              <a:t>Beet greens</a:t>
            </a:r>
          </a:p>
          <a:p>
            <a:pPr marL="342900" indent="-342900">
              <a:buAutoNum type="arabicPeriod"/>
            </a:pPr>
            <a:r>
              <a:rPr lang="en-US" sz="1600" dirty="0" smtClean="0"/>
              <a:t>Chinese</a:t>
            </a:r>
          </a:p>
          <a:p>
            <a:pPr marL="342900" indent="-342900">
              <a:buAutoNum type="arabicPeriod"/>
            </a:pPr>
            <a:r>
              <a:rPr lang="en-US" sz="1600" dirty="0" smtClean="0"/>
              <a:t>Bok Choy</a:t>
            </a:r>
          </a:p>
          <a:p>
            <a:pPr marL="342900" indent="-342900">
              <a:buAutoNum type="arabicPeriod"/>
            </a:pPr>
            <a:r>
              <a:rPr lang="en-US" sz="1600" dirty="0" smtClean="0"/>
              <a:t>Rhubarb</a:t>
            </a:r>
          </a:p>
          <a:p>
            <a:pPr marL="342900" indent="-342900">
              <a:buAutoNum type="arabicPeriod"/>
            </a:pPr>
            <a:r>
              <a:rPr lang="en-US" sz="1600" dirty="0" smtClean="0"/>
              <a:t>Swiss chard</a:t>
            </a:r>
          </a:p>
          <a:p>
            <a:pPr marL="342900" indent="-342900">
              <a:buAutoNum type="arabicPeriod"/>
            </a:pPr>
            <a:r>
              <a:rPr lang="en-US" sz="1600" dirty="0" smtClean="0"/>
              <a:t>Mustard green</a:t>
            </a:r>
          </a:p>
          <a:p>
            <a:pPr marL="342900" indent="-342900">
              <a:buAutoNum type="arabicPeriod"/>
            </a:pPr>
            <a:r>
              <a:rPr lang="en-US" sz="1600" dirty="0" smtClean="0"/>
              <a:t>Parsley</a:t>
            </a:r>
          </a:p>
          <a:p>
            <a:pPr marL="342900" indent="-342900">
              <a:buAutoNum type="arabicPeriod"/>
            </a:pPr>
            <a:r>
              <a:rPr lang="en-US" sz="1600" dirty="0" smtClean="0"/>
              <a:t>Turnips</a:t>
            </a:r>
            <a:endParaRPr lang="en-US" sz="1600" dirty="0"/>
          </a:p>
        </p:txBody>
      </p:sp>
      <p:sp>
        <p:nvSpPr>
          <p:cNvPr id="8" name="TextBox 7"/>
          <p:cNvSpPr txBox="1"/>
          <p:nvPr/>
        </p:nvSpPr>
        <p:spPr>
          <a:xfrm>
            <a:off x="2025752" y="4191000"/>
            <a:ext cx="1290161" cy="646331"/>
          </a:xfrm>
          <a:prstGeom prst="rect">
            <a:avLst/>
          </a:prstGeom>
          <a:noFill/>
        </p:spPr>
        <p:txBody>
          <a:bodyPr wrap="none" rtlCol="0">
            <a:spAutoFit/>
          </a:bodyPr>
          <a:lstStyle/>
          <a:p>
            <a:r>
              <a:rPr lang="en-US" sz="3600" b="1" dirty="0" smtClean="0"/>
              <a:t>Leafs:</a:t>
            </a:r>
            <a:endParaRPr lang="en-US" sz="36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783056" y="6409008"/>
            <a:ext cx="3657600" cy="365125"/>
          </a:xfrm>
        </p:spPr>
        <p:txBody>
          <a:bodyPr/>
          <a:lstStyle/>
          <a:p>
            <a:r>
              <a:rPr lang="nn-NO" dirty="0" smtClean="0"/>
              <a:t>Om Prakash Rana : (+) 91- 8527283418, 9958271242</a:t>
            </a:r>
            <a:endParaRPr lang="en-US" dirty="0"/>
          </a:p>
        </p:txBody>
      </p:sp>
      <p:pic>
        <p:nvPicPr>
          <p:cNvPr id="3074" name="Picture 2"/>
          <p:cNvPicPr>
            <a:picLocks noChangeAspect="1" noChangeArrowheads="1"/>
          </p:cNvPicPr>
          <p:nvPr/>
        </p:nvPicPr>
        <p:blipFill>
          <a:blip r:embed="rId2"/>
          <a:srcRect/>
          <a:stretch>
            <a:fillRect/>
          </a:stretch>
        </p:blipFill>
        <p:spPr bwMode="auto">
          <a:xfrm>
            <a:off x="2113672" y="228600"/>
            <a:ext cx="4876800" cy="6232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70340" y="73852"/>
            <a:ext cx="2819400" cy="6629400"/>
          </a:xfrm>
          <a:prstGeom prst="rect">
            <a:avLst/>
          </a:prstGeom>
          <a:noFill/>
          <a:ln w="9525">
            <a:noFill/>
            <a:miter lim="800000"/>
            <a:headEnd/>
            <a:tailEnd/>
          </a:ln>
          <a:effectLst/>
        </p:spPr>
      </p:pic>
      <p:sp>
        <p:nvSpPr>
          <p:cNvPr id="3" name="TextBox 2"/>
          <p:cNvSpPr txBox="1"/>
          <p:nvPr/>
        </p:nvSpPr>
        <p:spPr>
          <a:xfrm>
            <a:off x="3017516" y="1962456"/>
            <a:ext cx="3797835" cy="584775"/>
          </a:xfrm>
          <a:prstGeom prst="rect">
            <a:avLst/>
          </a:prstGeom>
          <a:noFill/>
        </p:spPr>
        <p:txBody>
          <a:bodyPr wrap="none" rtlCol="0">
            <a:spAutoFit/>
          </a:bodyPr>
          <a:lstStyle/>
          <a:p>
            <a:r>
              <a:rPr lang="en-US" sz="3200" b="1" dirty="0" smtClean="0">
                <a:solidFill>
                  <a:srgbClr val="00B050"/>
                </a:solidFill>
              </a:rPr>
              <a:t>Let us contribute to…</a:t>
            </a:r>
            <a:endParaRPr lang="en-US" sz="3200" b="1" dirty="0">
              <a:solidFill>
                <a:srgbClr val="00B050"/>
              </a:solidFill>
            </a:endParaRPr>
          </a:p>
        </p:txBody>
      </p:sp>
      <p:sp>
        <p:nvSpPr>
          <p:cNvPr id="4" name="TextBox 3"/>
          <p:cNvSpPr txBox="1"/>
          <p:nvPr/>
        </p:nvSpPr>
        <p:spPr>
          <a:xfrm>
            <a:off x="4343400" y="762000"/>
            <a:ext cx="3096682" cy="923330"/>
          </a:xfrm>
          <a:prstGeom prst="rect">
            <a:avLst/>
          </a:prstGeom>
          <a:noFill/>
        </p:spPr>
        <p:txBody>
          <a:bodyPr wrap="none" rtlCol="0">
            <a:spAutoFit/>
          </a:bodyPr>
          <a:lstStyle/>
          <a:p>
            <a:r>
              <a:rPr lang="en-US" sz="5400" b="1" dirty="0" smtClean="0"/>
              <a:t>“thought”</a:t>
            </a:r>
            <a:endParaRPr lang="en-US" sz="5400" b="1" dirty="0"/>
          </a:p>
        </p:txBody>
      </p:sp>
      <p:sp>
        <p:nvSpPr>
          <p:cNvPr id="5" name="TextBox 4"/>
          <p:cNvSpPr txBox="1"/>
          <p:nvPr/>
        </p:nvSpPr>
        <p:spPr>
          <a:xfrm>
            <a:off x="4302225" y="2572056"/>
            <a:ext cx="4841775" cy="584775"/>
          </a:xfrm>
          <a:prstGeom prst="rect">
            <a:avLst/>
          </a:prstGeom>
          <a:noFill/>
        </p:spPr>
        <p:txBody>
          <a:bodyPr wrap="none" rtlCol="0">
            <a:spAutoFit/>
          </a:bodyPr>
          <a:lstStyle/>
          <a:p>
            <a:r>
              <a:rPr lang="en-US" sz="3200" b="1" dirty="0" smtClean="0">
                <a:solidFill>
                  <a:srgbClr val="FF0000"/>
                </a:solidFill>
              </a:rPr>
              <a:t>….What we have Destroyed</a:t>
            </a:r>
            <a:endParaRPr lang="en-US" sz="3200" b="1" dirty="0">
              <a:solidFill>
                <a:srgbClr val="FF0000"/>
              </a:solidFill>
            </a:endParaRPr>
          </a:p>
        </p:txBody>
      </p:sp>
      <p:sp>
        <p:nvSpPr>
          <p:cNvPr id="7" name="TextBox 6"/>
          <p:cNvSpPr txBox="1"/>
          <p:nvPr/>
        </p:nvSpPr>
        <p:spPr>
          <a:xfrm>
            <a:off x="3059642" y="3562656"/>
            <a:ext cx="6084358" cy="1569660"/>
          </a:xfrm>
          <a:prstGeom prst="rect">
            <a:avLst/>
          </a:prstGeom>
          <a:noFill/>
        </p:spPr>
        <p:txBody>
          <a:bodyPr wrap="none" rtlCol="0">
            <a:spAutoFit/>
          </a:bodyPr>
          <a:lstStyle/>
          <a:p>
            <a:pPr marL="457200" indent="-457200">
              <a:buAutoNum type="arabicPeriod"/>
            </a:pPr>
            <a:r>
              <a:rPr lang="en-US" sz="2400" b="1" dirty="0" smtClean="0">
                <a:solidFill>
                  <a:schemeClr val="accent2">
                    <a:lumMod val="75000"/>
                  </a:schemeClr>
                </a:solidFill>
              </a:rPr>
              <a:t>Grains with chemical &amp; Pesticide</a:t>
            </a:r>
          </a:p>
          <a:p>
            <a:pPr marL="457200" indent="-457200">
              <a:buAutoNum type="arabicPeriod"/>
            </a:pPr>
            <a:r>
              <a:rPr lang="en-US" sz="2400" b="1" dirty="0" smtClean="0">
                <a:solidFill>
                  <a:schemeClr val="accent2">
                    <a:lumMod val="75000"/>
                  </a:schemeClr>
                </a:solidFill>
              </a:rPr>
              <a:t>Fruits with chemical &amp; Pesticide</a:t>
            </a:r>
          </a:p>
          <a:p>
            <a:pPr marL="457200" indent="-457200">
              <a:buAutoNum type="arabicPeriod"/>
            </a:pPr>
            <a:r>
              <a:rPr lang="en-US" sz="2400" b="1" dirty="0" smtClean="0">
                <a:solidFill>
                  <a:schemeClr val="accent2">
                    <a:lumMod val="75000"/>
                  </a:schemeClr>
                </a:solidFill>
              </a:rPr>
              <a:t>Water with domestic &amp; industrial effluents</a:t>
            </a:r>
          </a:p>
          <a:p>
            <a:pPr marL="457200" indent="-457200">
              <a:buAutoNum type="arabicPeriod"/>
            </a:pPr>
            <a:r>
              <a:rPr lang="en-US" sz="2400" b="1" dirty="0" smtClean="0">
                <a:solidFill>
                  <a:schemeClr val="accent2">
                    <a:lumMod val="75000"/>
                  </a:schemeClr>
                </a:solidFill>
              </a:rPr>
              <a:t>Air with emission (</a:t>
            </a:r>
            <a:r>
              <a:rPr lang="en-US" sz="2400" b="1" dirty="0" err="1" smtClean="0">
                <a:solidFill>
                  <a:schemeClr val="accent2">
                    <a:lumMod val="75000"/>
                  </a:schemeClr>
                </a:solidFill>
              </a:rPr>
              <a:t>COx</a:t>
            </a:r>
            <a:r>
              <a:rPr lang="en-US" sz="2400" b="1" dirty="0" smtClean="0">
                <a:solidFill>
                  <a:schemeClr val="accent2">
                    <a:lumMod val="75000"/>
                  </a:schemeClr>
                </a:solidFill>
              </a:rPr>
              <a:t>, </a:t>
            </a:r>
            <a:r>
              <a:rPr lang="en-US" sz="2400" b="1" dirty="0" err="1" smtClean="0">
                <a:solidFill>
                  <a:schemeClr val="accent2">
                    <a:lumMod val="75000"/>
                  </a:schemeClr>
                </a:solidFill>
              </a:rPr>
              <a:t>NOx,SOx</a:t>
            </a:r>
            <a:r>
              <a:rPr lang="en-US" sz="2400" b="1" dirty="0" smtClean="0">
                <a:solidFill>
                  <a:schemeClr val="accent2">
                    <a:lumMod val="75000"/>
                  </a:schemeClr>
                </a:solidFill>
              </a:rPr>
              <a:t>…..)</a:t>
            </a:r>
            <a:endParaRPr lang="en-US" sz="2400" b="1" dirty="0">
              <a:solidFill>
                <a:schemeClr val="accent2">
                  <a:lumMod val="75000"/>
                </a:schemeClr>
              </a:solidFill>
            </a:endParaRPr>
          </a:p>
        </p:txBody>
      </p:sp>
      <p:sp>
        <p:nvSpPr>
          <p:cNvPr id="8" name="TextBox 7"/>
          <p:cNvSpPr txBox="1"/>
          <p:nvPr/>
        </p:nvSpPr>
        <p:spPr>
          <a:xfrm>
            <a:off x="3886200" y="304800"/>
            <a:ext cx="4016421" cy="584775"/>
          </a:xfrm>
          <a:prstGeom prst="rect">
            <a:avLst/>
          </a:prstGeom>
          <a:noFill/>
        </p:spPr>
        <p:txBody>
          <a:bodyPr wrap="none" rtlCol="0">
            <a:spAutoFit/>
          </a:bodyPr>
          <a:lstStyle/>
          <a:p>
            <a:r>
              <a:rPr lang="en-US" sz="3200" b="1" dirty="0" smtClean="0"/>
              <a:t>“Social Responsibility”</a:t>
            </a:r>
            <a:endParaRPr lang="en-US" sz="3200" b="1" dirty="0"/>
          </a:p>
        </p:txBody>
      </p:sp>
      <p:sp>
        <p:nvSpPr>
          <p:cNvPr id="9" name="Footer Placeholder 8"/>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70340" y="73852"/>
            <a:ext cx="2819400" cy="6629400"/>
          </a:xfrm>
          <a:prstGeom prst="rect">
            <a:avLst/>
          </a:prstGeom>
          <a:noFill/>
          <a:ln w="9525">
            <a:noFill/>
            <a:miter lim="800000"/>
            <a:headEnd/>
            <a:tailEnd/>
          </a:ln>
          <a:effectLst/>
        </p:spPr>
      </p:pic>
      <p:sp>
        <p:nvSpPr>
          <p:cNvPr id="3" name="TextBox 2"/>
          <p:cNvSpPr txBox="1"/>
          <p:nvPr/>
        </p:nvSpPr>
        <p:spPr>
          <a:xfrm>
            <a:off x="3048000" y="1066800"/>
            <a:ext cx="5784469" cy="1538883"/>
          </a:xfrm>
          <a:prstGeom prst="rect">
            <a:avLst/>
          </a:prstGeom>
          <a:noFill/>
        </p:spPr>
        <p:txBody>
          <a:bodyPr wrap="none" rtlCol="0">
            <a:spAutoFit/>
          </a:bodyPr>
          <a:lstStyle/>
          <a:p>
            <a:r>
              <a:rPr lang="en-US" sz="4000" b="1" dirty="0" smtClean="0"/>
              <a:t>Let us be……</a:t>
            </a:r>
            <a:endParaRPr lang="en-US" sz="5400" b="1" dirty="0" smtClean="0"/>
          </a:p>
          <a:p>
            <a:r>
              <a:rPr lang="en-US" sz="4000" b="1" dirty="0" smtClean="0"/>
              <a:t>“</a:t>
            </a:r>
            <a:r>
              <a:rPr lang="en-US" sz="4000" b="1" dirty="0" smtClean="0">
                <a:solidFill>
                  <a:srgbClr val="C00000"/>
                </a:solidFill>
              </a:rPr>
              <a:t>Responsible Generation</a:t>
            </a:r>
            <a:r>
              <a:rPr lang="en-US" sz="5400" b="1" dirty="0" smtClean="0"/>
              <a:t>”</a:t>
            </a:r>
            <a:endParaRPr lang="en-US" sz="5400" b="1" dirty="0"/>
          </a:p>
        </p:txBody>
      </p:sp>
      <p:sp>
        <p:nvSpPr>
          <p:cNvPr id="4" name="TextBox 3"/>
          <p:cNvSpPr txBox="1"/>
          <p:nvPr/>
        </p:nvSpPr>
        <p:spPr>
          <a:xfrm>
            <a:off x="3048000" y="3962400"/>
            <a:ext cx="4868962" cy="1538883"/>
          </a:xfrm>
          <a:prstGeom prst="rect">
            <a:avLst/>
          </a:prstGeom>
          <a:noFill/>
        </p:spPr>
        <p:txBody>
          <a:bodyPr wrap="none" rtlCol="0">
            <a:spAutoFit/>
          </a:bodyPr>
          <a:lstStyle/>
          <a:p>
            <a:r>
              <a:rPr lang="en-US" sz="4000" b="1" dirty="0" smtClean="0"/>
              <a:t>Journey towards……</a:t>
            </a:r>
            <a:endParaRPr lang="en-US" sz="5400" b="1" dirty="0" smtClean="0"/>
          </a:p>
          <a:p>
            <a:r>
              <a:rPr lang="en-US" sz="4000" b="1" dirty="0" smtClean="0"/>
              <a:t>“</a:t>
            </a:r>
            <a:r>
              <a:rPr lang="en-US" sz="4000" b="1" dirty="0" smtClean="0">
                <a:solidFill>
                  <a:srgbClr val="C00000"/>
                </a:solidFill>
              </a:rPr>
              <a:t>Healthy Generation</a:t>
            </a:r>
            <a:r>
              <a:rPr lang="en-US" sz="5400" b="1" dirty="0" smtClean="0"/>
              <a:t>”</a:t>
            </a:r>
            <a:endParaRPr lang="en-US" sz="5400" b="1" dirty="0"/>
          </a:p>
        </p:txBody>
      </p:sp>
      <p:cxnSp>
        <p:nvCxnSpPr>
          <p:cNvPr id="6" name="Straight Connector 5"/>
          <p:cNvCxnSpPr/>
          <p:nvPr/>
        </p:nvCxnSpPr>
        <p:spPr>
          <a:xfrm>
            <a:off x="3048000" y="3352800"/>
            <a:ext cx="5791200" cy="1588"/>
          </a:xfrm>
          <a:prstGeom prst="line">
            <a:avLst/>
          </a:prstGeom>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6553200" y="1752600"/>
            <a:ext cx="1157753" cy="461665"/>
          </a:xfrm>
          <a:prstGeom prst="rect">
            <a:avLst/>
          </a:prstGeom>
          <a:noFill/>
        </p:spPr>
        <p:txBody>
          <a:bodyPr wrap="none" rtlCol="0">
            <a:spAutoFit/>
          </a:bodyPr>
          <a:lstStyle/>
          <a:p>
            <a:r>
              <a:rPr lang="en-US" sz="2400" b="1" dirty="0" smtClean="0"/>
              <a:t>Present</a:t>
            </a:r>
            <a:endParaRPr lang="en-US" sz="2400" b="1" dirty="0"/>
          </a:p>
        </p:txBody>
      </p:sp>
      <p:sp>
        <p:nvSpPr>
          <p:cNvPr id="8" name="TextBox 7"/>
          <p:cNvSpPr txBox="1"/>
          <p:nvPr/>
        </p:nvSpPr>
        <p:spPr>
          <a:xfrm>
            <a:off x="5791200" y="4648200"/>
            <a:ext cx="1024383" cy="461665"/>
          </a:xfrm>
          <a:prstGeom prst="rect">
            <a:avLst/>
          </a:prstGeom>
          <a:noFill/>
        </p:spPr>
        <p:txBody>
          <a:bodyPr wrap="none" rtlCol="0">
            <a:spAutoFit/>
          </a:bodyPr>
          <a:lstStyle/>
          <a:p>
            <a:r>
              <a:rPr lang="en-US" sz="2400" b="1" dirty="0" smtClean="0"/>
              <a:t>Future</a:t>
            </a:r>
            <a:endParaRPr lang="en-US" sz="2400" b="1" dirty="0"/>
          </a:p>
        </p:txBody>
      </p:sp>
      <p:sp>
        <p:nvSpPr>
          <p:cNvPr id="10"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12480" y="28136"/>
            <a:ext cx="2684133" cy="646331"/>
          </a:xfrm>
          <a:prstGeom prst="rect">
            <a:avLst/>
          </a:prstGeom>
          <a:noFill/>
        </p:spPr>
        <p:txBody>
          <a:bodyPr wrap="none" rtlCol="0">
            <a:spAutoFit/>
          </a:bodyPr>
          <a:lstStyle/>
          <a:p>
            <a:r>
              <a:rPr lang="en-US" sz="3600" b="1" dirty="0" smtClean="0"/>
              <a:t>INNOVATION</a:t>
            </a:r>
            <a:endParaRPr lang="en-US" sz="3600" b="1" dirty="0"/>
          </a:p>
        </p:txBody>
      </p:sp>
      <p:sp>
        <p:nvSpPr>
          <p:cNvPr id="4" name="TextBox 3"/>
          <p:cNvSpPr txBox="1"/>
          <p:nvPr/>
        </p:nvSpPr>
        <p:spPr>
          <a:xfrm>
            <a:off x="384472" y="539260"/>
            <a:ext cx="8455969" cy="523220"/>
          </a:xfrm>
          <a:prstGeom prst="rect">
            <a:avLst/>
          </a:prstGeom>
          <a:noFill/>
        </p:spPr>
        <p:txBody>
          <a:bodyPr wrap="none" rtlCol="0">
            <a:spAutoFit/>
          </a:bodyPr>
          <a:lstStyle/>
          <a:p>
            <a:r>
              <a:rPr lang="en-US" sz="2800" b="1" dirty="0" smtClean="0">
                <a:solidFill>
                  <a:srgbClr val="00B050"/>
                </a:solidFill>
              </a:rPr>
              <a:t>Seeds, Leafs &amp; Grains : Vegan Source &amp; Food Ingredients</a:t>
            </a:r>
            <a:endParaRPr lang="en-US" sz="2800" b="1" dirty="0">
              <a:solidFill>
                <a:srgbClr val="00B050"/>
              </a:solidFill>
            </a:endParaRPr>
          </a:p>
        </p:txBody>
      </p:sp>
      <p:sp>
        <p:nvSpPr>
          <p:cNvPr id="8" name="Rectangle 7"/>
          <p:cNvSpPr/>
          <p:nvPr/>
        </p:nvSpPr>
        <p:spPr>
          <a:xfrm>
            <a:off x="304800" y="1014669"/>
            <a:ext cx="8610600" cy="5632311"/>
          </a:xfrm>
          <a:prstGeom prst="rect">
            <a:avLst/>
          </a:prstGeom>
        </p:spPr>
        <p:txBody>
          <a:bodyPr wrap="square">
            <a:spAutoFit/>
          </a:bodyPr>
          <a:lstStyle/>
          <a:p>
            <a:pPr algn="just"/>
            <a:r>
              <a:rPr lang="en-US" sz="2400" dirty="0" smtClean="0"/>
              <a:t>Our range of Vegan Cookies, cold brewed Himalayan organic tea, </a:t>
            </a:r>
            <a:r>
              <a:rPr lang="en-US" sz="2400" dirty="0" err="1" smtClean="0"/>
              <a:t>nutri</a:t>
            </a:r>
            <a:r>
              <a:rPr lang="en-US" sz="2400" dirty="0" smtClean="0"/>
              <a:t> bar, energy bar, nitro bar, cereals , porridge and noodles will promise to improve overall health of the community and promote wellness all over the world. Vegan source of ingredients is having medicinal properties. It </a:t>
            </a:r>
            <a:r>
              <a:rPr lang="en-US" sz="2400" b="1" dirty="0" smtClean="0"/>
              <a:t>prevents</a:t>
            </a:r>
            <a:r>
              <a:rPr lang="en-US" sz="2400" dirty="0" smtClean="0"/>
              <a:t> cancer, heart disease, asthma, &amp; anemia, </a:t>
            </a:r>
            <a:r>
              <a:rPr lang="en-US" sz="2400" b="1" dirty="0" smtClean="0"/>
              <a:t>reduce</a:t>
            </a:r>
            <a:r>
              <a:rPr lang="en-US" sz="2400" dirty="0" smtClean="0"/>
              <a:t> the risk of gallstone </a:t>
            </a:r>
            <a:r>
              <a:rPr lang="en-US" sz="2400" b="1" dirty="0" smtClean="0"/>
              <a:t>improve </a:t>
            </a:r>
            <a:r>
              <a:rPr lang="en-US" sz="2400" dirty="0" smtClean="0"/>
              <a:t>bone health &amp; digestion </a:t>
            </a:r>
            <a:r>
              <a:rPr lang="en-US" sz="2400" b="1" dirty="0" smtClean="0"/>
              <a:t>Boost </a:t>
            </a:r>
            <a:r>
              <a:rPr lang="en-US" sz="2400" dirty="0" smtClean="0"/>
              <a:t>Immune system </a:t>
            </a:r>
            <a:r>
              <a:rPr lang="en-US" sz="2400" b="1" dirty="0" smtClean="0"/>
              <a:t>Manage </a:t>
            </a:r>
            <a:r>
              <a:rPr lang="en-US" sz="2400" dirty="0" smtClean="0"/>
              <a:t>diabetes &amp; </a:t>
            </a:r>
            <a:r>
              <a:rPr lang="en-US" sz="2400" b="1" dirty="0" smtClean="0"/>
              <a:t>Great source of Vegan protein, </a:t>
            </a:r>
            <a:r>
              <a:rPr lang="en-US" sz="2400" dirty="0" smtClean="0"/>
              <a:t>this has been proved by several universities all over the world. It has been authenticated by </a:t>
            </a:r>
            <a:r>
              <a:rPr lang="en-US" sz="2400" dirty="0" err="1" smtClean="0"/>
              <a:t>Ayurveda</a:t>
            </a:r>
            <a:r>
              <a:rPr lang="en-US" sz="2400" dirty="0" smtClean="0"/>
              <a:t> and Homoeopathy. Most of seeds contains Omega-3 Omega-6, Manganese, Magnesium, Iron, Copper, Phosphorus, Niacin, Zinc, </a:t>
            </a:r>
            <a:r>
              <a:rPr lang="en-US" sz="2400" dirty="0" err="1" smtClean="0"/>
              <a:t>Folate</a:t>
            </a:r>
            <a:r>
              <a:rPr lang="en-US" sz="2400" dirty="0" smtClean="0"/>
              <a:t> &amp; Vitamin B6. The range of products what we will manufacture with seeds by doing </a:t>
            </a:r>
            <a:r>
              <a:rPr lang="en-US" sz="2400" b="1" dirty="0" smtClean="0"/>
              <a:t>Fortification</a:t>
            </a:r>
            <a:r>
              <a:rPr lang="en-US" sz="2400" dirty="0" smtClean="0"/>
              <a:t> of additional vitamins and micro nutrients make the products healthy and most suitable for the nutritionals requirements of peoples across. </a:t>
            </a:r>
            <a:endParaRPr lang="en-US" sz="2400" b="1" dirty="0"/>
          </a:p>
        </p:txBody>
      </p:sp>
      <p:sp>
        <p:nvSpPr>
          <p:cNvPr id="6" name="Footer Placeholder 7"/>
          <p:cNvSpPr>
            <a:spLocks noGrp="1"/>
          </p:cNvSpPr>
          <p:nvPr>
            <p:ph type="ftr" sz="quarter" idx="11"/>
          </p:nvPr>
        </p:nvSpPr>
        <p:spPr>
          <a:xfrm>
            <a:off x="5029200" y="6492875"/>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9774" y="111360"/>
            <a:ext cx="5795626" cy="523220"/>
          </a:xfrm>
          <a:prstGeom prst="rect">
            <a:avLst/>
          </a:prstGeom>
          <a:noFill/>
        </p:spPr>
        <p:txBody>
          <a:bodyPr wrap="none" rtlCol="0">
            <a:spAutoFit/>
          </a:bodyPr>
          <a:lstStyle/>
          <a:p>
            <a:pPr algn="ctr"/>
            <a:r>
              <a:rPr lang="en-US" sz="2800" b="1" dirty="0" smtClean="0">
                <a:solidFill>
                  <a:srgbClr val="00B050"/>
                </a:solidFill>
              </a:rPr>
              <a:t>Seeds , Leafs N’ Grains -- PROCESSING</a:t>
            </a:r>
          </a:p>
        </p:txBody>
      </p:sp>
      <p:pic>
        <p:nvPicPr>
          <p:cNvPr id="3" name="Picture 2"/>
          <p:cNvPicPr>
            <a:picLocks noChangeAspect="1" noChangeArrowheads="1"/>
          </p:cNvPicPr>
          <p:nvPr/>
        </p:nvPicPr>
        <p:blipFill>
          <a:blip r:embed="rId2"/>
          <a:srcRect/>
          <a:stretch>
            <a:fillRect/>
          </a:stretch>
        </p:blipFill>
        <p:spPr bwMode="auto">
          <a:xfrm>
            <a:off x="70340" y="73852"/>
            <a:ext cx="2819400" cy="6629400"/>
          </a:xfrm>
          <a:prstGeom prst="rect">
            <a:avLst/>
          </a:prstGeom>
          <a:noFill/>
          <a:ln w="9525">
            <a:noFill/>
            <a:miter lim="800000"/>
            <a:headEnd/>
            <a:tailEnd/>
          </a:ln>
          <a:effectLst/>
        </p:spPr>
      </p:pic>
      <p:sp>
        <p:nvSpPr>
          <p:cNvPr id="4" name="TextBox 3"/>
          <p:cNvSpPr txBox="1"/>
          <p:nvPr/>
        </p:nvSpPr>
        <p:spPr>
          <a:xfrm>
            <a:off x="3200400" y="609600"/>
            <a:ext cx="5592237" cy="707886"/>
          </a:xfrm>
          <a:prstGeom prst="rect">
            <a:avLst/>
          </a:prstGeom>
          <a:noFill/>
        </p:spPr>
        <p:txBody>
          <a:bodyPr wrap="none" rtlCol="0">
            <a:spAutoFit/>
          </a:bodyPr>
          <a:lstStyle/>
          <a:p>
            <a:r>
              <a:rPr lang="en-US" sz="2000" b="1" dirty="0" smtClean="0"/>
              <a:t>Range of Seeds , Leafs &amp; Grains based (+) Products </a:t>
            </a:r>
          </a:p>
          <a:p>
            <a:r>
              <a:rPr lang="en-US" sz="2000" b="1" dirty="0" smtClean="0"/>
              <a:t>we are looking for…</a:t>
            </a:r>
          </a:p>
        </p:txBody>
      </p:sp>
      <p:sp>
        <p:nvSpPr>
          <p:cNvPr id="5" name="TextBox 4"/>
          <p:cNvSpPr txBox="1"/>
          <p:nvPr/>
        </p:nvSpPr>
        <p:spPr>
          <a:xfrm>
            <a:off x="2586653" y="1255524"/>
            <a:ext cx="6430735" cy="2554545"/>
          </a:xfrm>
          <a:prstGeom prst="rect">
            <a:avLst/>
          </a:prstGeom>
          <a:noFill/>
        </p:spPr>
        <p:txBody>
          <a:bodyPr wrap="none" rtlCol="0">
            <a:spAutoFit/>
          </a:bodyPr>
          <a:lstStyle/>
          <a:p>
            <a:pPr marL="342900" indent="-342900">
              <a:buFontTx/>
              <a:buAutoNum type="arabicPeriod"/>
            </a:pPr>
            <a:r>
              <a:rPr lang="en-US" sz="2000" i="1" dirty="0" smtClean="0"/>
              <a:t>Seeds &amp; Grain (</a:t>
            </a:r>
            <a:r>
              <a:rPr lang="en-US" i="1" dirty="0" smtClean="0"/>
              <a:t>Vegan Protein)</a:t>
            </a:r>
            <a:r>
              <a:rPr lang="en-US" sz="2000" i="1" dirty="0" smtClean="0"/>
              <a:t> based Fortified Cookies</a:t>
            </a:r>
          </a:p>
          <a:p>
            <a:pPr marL="342900" indent="-342900">
              <a:buFontTx/>
              <a:buAutoNum type="arabicPeriod"/>
            </a:pPr>
            <a:r>
              <a:rPr lang="en-US" sz="2000" i="1" dirty="0" smtClean="0"/>
              <a:t>Organic Leafs Cold Brew Fortified Tea</a:t>
            </a:r>
          </a:p>
          <a:p>
            <a:pPr marL="342900" indent="-342900">
              <a:buFontTx/>
              <a:buAutoNum type="arabicPeriod"/>
            </a:pPr>
            <a:r>
              <a:rPr lang="en-US" sz="2000" i="1" dirty="0" smtClean="0"/>
              <a:t>Natural Grain Based Fortified Healthy Bars, Pearls, Cubes</a:t>
            </a:r>
          </a:p>
          <a:p>
            <a:pPr marL="342900" indent="-342900">
              <a:buFontTx/>
              <a:buAutoNum type="arabicPeriod"/>
            </a:pPr>
            <a:r>
              <a:rPr lang="en-US" sz="2000" i="1" dirty="0" smtClean="0"/>
              <a:t>Natural Grain, Nuts &amp; Seeds Based Fortified Granolas</a:t>
            </a:r>
          </a:p>
          <a:p>
            <a:pPr marL="342900" indent="-342900">
              <a:buAutoNum type="arabicPeriod"/>
            </a:pPr>
            <a:r>
              <a:rPr lang="en-US" sz="2000" i="1" dirty="0" smtClean="0"/>
              <a:t>Natural Grain Based Fortified Healthy Premix</a:t>
            </a:r>
          </a:p>
          <a:p>
            <a:pPr marL="342900" indent="-342900">
              <a:buAutoNum type="arabicPeriod"/>
            </a:pPr>
            <a:r>
              <a:rPr lang="en-US" sz="2000" i="1" dirty="0" smtClean="0"/>
              <a:t>Natural Grain Based Fortified Healthy Porridge</a:t>
            </a:r>
          </a:p>
          <a:p>
            <a:pPr marL="342900" indent="-342900">
              <a:buAutoNum type="arabicPeriod"/>
            </a:pPr>
            <a:r>
              <a:rPr lang="en-US" sz="2000" i="1" dirty="0" smtClean="0"/>
              <a:t>Healthy Noodles</a:t>
            </a:r>
          </a:p>
          <a:p>
            <a:pPr marL="342900" indent="-342900">
              <a:buFontTx/>
              <a:buAutoNum type="arabicPeriod"/>
            </a:pPr>
            <a:r>
              <a:rPr lang="en-US" sz="2000" i="1" dirty="0" smtClean="0"/>
              <a:t>Multigrain, Gluten Free Fortified Flour</a:t>
            </a:r>
          </a:p>
        </p:txBody>
      </p:sp>
      <p:sp>
        <p:nvSpPr>
          <p:cNvPr id="6" name="TextBox 5"/>
          <p:cNvSpPr txBox="1"/>
          <p:nvPr/>
        </p:nvSpPr>
        <p:spPr>
          <a:xfrm>
            <a:off x="2895600" y="4050320"/>
            <a:ext cx="2716257" cy="461665"/>
          </a:xfrm>
          <a:prstGeom prst="rect">
            <a:avLst/>
          </a:prstGeom>
          <a:noFill/>
        </p:spPr>
        <p:txBody>
          <a:bodyPr wrap="none" rtlCol="0">
            <a:spAutoFit/>
          </a:bodyPr>
          <a:lstStyle/>
          <a:p>
            <a:pPr algn="ctr"/>
            <a:r>
              <a:rPr lang="en-US" sz="2400" b="1" dirty="0" smtClean="0">
                <a:solidFill>
                  <a:srgbClr val="C00000"/>
                </a:solidFill>
              </a:rPr>
              <a:t>Targeted Category…</a:t>
            </a:r>
          </a:p>
        </p:txBody>
      </p:sp>
      <p:sp>
        <p:nvSpPr>
          <p:cNvPr id="7" name="TextBox 6"/>
          <p:cNvSpPr txBox="1"/>
          <p:nvPr/>
        </p:nvSpPr>
        <p:spPr>
          <a:xfrm>
            <a:off x="2873324" y="4419600"/>
            <a:ext cx="5588453" cy="2308324"/>
          </a:xfrm>
          <a:prstGeom prst="rect">
            <a:avLst/>
          </a:prstGeom>
          <a:noFill/>
        </p:spPr>
        <p:txBody>
          <a:bodyPr wrap="none" rtlCol="0">
            <a:spAutoFit/>
          </a:bodyPr>
          <a:lstStyle/>
          <a:p>
            <a:pPr marL="342900" indent="-342900">
              <a:buAutoNum type="alphaUcPeriod"/>
            </a:pPr>
            <a:r>
              <a:rPr lang="en-US" b="1" dirty="0" smtClean="0"/>
              <a:t>All FAMILIES – </a:t>
            </a:r>
            <a:r>
              <a:rPr lang="en-US" dirty="0" smtClean="0"/>
              <a:t>Multigrain, Gluten free flour</a:t>
            </a:r>
          </a:p>
          <a:p>
            <a:pPr marL="342900" indent="-342900">
              <a:buAutoNum type="alphaUcPeriod"/>
            </a:pPr>
            <a:r>
              <a:rPr lang="en-US" b="1" dirty="0" smtClean="0"/>
              <a:t>MOM’S FOOD </a:t>
            </a:r>
            <a:r>
              <a:rPr lang="en-US" dirty="0" smtClean="0"/>
              <a:t>- Healthy Drink Mix</a:t>
            </a:r>
          </a:p>
          <a:p>
            <a:pPr marL="342900" indent="-342900">
              <a:buAutoNum type="alphaUcPeriod"/>
            </a:pPr>
            <a:r>
              <a:rPr lang="en-US" b="1" dirty="0" smtClean="0"/>
              <a:t>LITTLE ONE FOOD </a:t>
            </a:r>
            <a:r>
              <a:rPr lang="en-US" dirty="0" smtClean="0"/>
              <a:t>– Porridge Mix</a:t>
            </a:r>
          </a:p>
          <a:p>
            <a:pPr marL="342900" indent="-342900">
              <a:buAutoNum type="alphaUcPeriod"/>
            </a:pPr>
            <a:r>
              <a:rPr lang="en-US" b="1" dirty="0" smtClean="0"/>
              <a:t>KIDS FOOD </a:t>
            </a:r>
            <a:r>
              <a:rPr lang="en-US" dirty="0" smtClean="0"/>
              <a:t>– Noodles &amp; Cookies</a:t>
            </a:r>
          </a:p>
          <a:p>
            <a:pPr marL="342900" indent="-342900">
              <a:buAutoNum type="alphaUcPeriod"/>
            </a:pPr>
            <a:r>
              <a:rPr lang="en-US" b="1" dirty="0" smtClean="0"/>
              <a:t>YOUTH FOOD </a:t>
            </a:r>
            <a:r>
              <a:rPr lang="en-US" dirty="0" smtClean="0"/>
              <a:t>– Energy Bar, Protein Mix</a:t>
            </a:r>
          </a:p>
          <a:p>
            <a:pPr marL="342900" indent="-342900">
              <a:buAutoNum type="alphaUcPeriod"/>
            </a:pPr>
            <a:r>
              <a:rPr lang="en-US" b="1" dirty="0" smtClean="0"/>
              <a:t>WORKING CROWED FOOD </a:t>
            </a:r>
            <a:r>
              <a:rPr lang="en-US" dirty="0" smtClean="0"/>
              <a:t>– Healthy bar, Granola Mix</a:t>
            </a:r>
          </a:p>
          <a:p>
            <a:pPr marL="342900" indent="-342900">
              <a:buAutoNum type="alphaUcPeriod"/>
            </a:pPr>
            <a:r>
              <a:rPr lang="en-US" b="1" dirty="0" smtClean="0"/>
              <a:t>HIGH ALLTITUDE FOOD </a:t>
            </a:r>
            <a:r>
              <a:rPr lang="en-US" dirty="0" smtClean="0"/>
              <a:t>– Nitrate Healthy bar</a:t>
            </a:r>
          </a:p>
          <a:p>
            <a:pPr marL="342900" indent="-342900">
              <a:buAutoNum type="alphaUcPeriod"/>
            </a:pPr>
            <a:r>
              <a:rPr lang="en-US" b="1" dirty="0" smtClean="0"/>
              <a:t>AGGED CROWED FOOD </a:t>
            </a:r>
            <a:r>
              <a:rPr lang="en-US" dirty="0" smtClean="0"/>
              <a:t>– Healthy Porridge Mix</a:t>
            </a:r>
            <a:endParaRPr lang="en-US" dirty="0"/>
          </a:p>
        </p:txBody>
      </p:sp>
      <p:sp>
        <p:nvSpPr>
          <p:cNvPr id="9" name="Footer Placeholder 7"/>
          <p:cNvSpPr>
            <a:spLocks noGrp="1"/>
          </p:cNvSpPr>
          <p:nvPr>
            <p:ph type="ftr" sz="quarter" idx="11"/>
          </p:nvPr>
        </p:nvSpPr>
        <p:spPr>
          <a:xfrm>
            <a:off x="5043268" y="6521011"/>
            <a:ext cx="4114800" cy="365125"/>
          </a:xfrm>
        </p:spPr>
        <p:txBody>
          <a:bodyPr/>
          <a:lstStyle/>
          <a:p>
            <a:r>
              <a:rPr lang="nn-NO" dirty="0" smtClean="0"/>
              <a:t>Om Prakash Rana : (+) 91- 8527283418, 9958271242</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ProteinCookiee.jpg"/>
          <p:cNvPicPr>
            <a:picLocks noChangeAspect="1"/>
          </p:cNvPicPr>
          <p:nvPr/>
        </p:nvPicPr>
        <p:blipFill>
          <a:blip r:embed="rId2"/>
          <a:stretch>
            <a:fillRect/>
          </a:stretch>
        </p:blipFill>
        <p:spPr>
          <a:xfrm>
            <a:off x="990600" y="457200"/>
            <a:ext cx="3360615" cy="5698435"/>
          </a:xfrm>
          <a:prstGeom prst="rect">
            <a:avLst/>
          </a:prstGeom>
        </p:spPr>
      </p:pic>
      <p:pic>
        <p:nvPicPr>
          <p:cNvPr id="1026" name="Picture 2"/>
          <p:cNvPicPr>
            <a:picLocks noChangeAspect="1" noChangeArrowheads="1"/>
          </p:cNvPicPr>
          <p:nvPr/>
        </p:nvPicPr>
        <p:blipFill>
          <a:blip r:embed="rId3"/>
          <a:srcRect/>
          <a:stretch>
            <a:fillRect/>
          </a:stretch>
        </p:blipFill>
        <p:spPr bwMode="auto">
          <a:xfrm>
            <a:off x="4343400" y="3276600"/>
            <a:ext cx="3838807" cy="2590800"/>
          </a:xfrm>
          <a:prstGeom prst="rect">
            <a:avLst/>
          </a:prstGeom>
          <a:noFill/>
          <a:ln w="9525">
            <a:noFill/>
            <a:miter lim="800000"/>
            <a:headEnd/>
            <a:tailEnd/>
          </a:ln>
          <a:effectLst/>
        </p:spPr>
      </p:pic>
      <p:sp>
        <p:nvSpPr>
          <p:cNvPr id="5" name="Oval 4"/>
          <p:cNvSpPr/>
          <p:nvPr/>
        </p:nvSpPr>
        <p:spPr>
          <a:xfrm>
            <a:off x="5562600" y="1371600"/>
            <a:ext cx="1524000" cy="14478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16 g</a:t>
            </a:r>
          </a:p>
          <a:p>
            <a:pPr algn="ctr"/>
            <a:r>
              <a:rPr lang="en-US" dirty="0" smtClean="0"/>
              <a:t>Vegan Protein</a:t>
            </a:r>
            <a:endParaRPr lang="en-US" dirty="0"/>
          </a:p>
        </p:txBody>
      </p:sp>
      <p:sp>
        <p:nvSpPr>
          <p:cNvPr id="7" name="Rectangle 6"/>
          <p:cNvSpPr/>
          <p:nvPr/>
        </p:nvSpPr>
        <p:spPr>
          <a:xfrm rot="16200000">
            <a:off x="-1702904" y="2763842"/>
            <a:ext cx="4329135" cy="923330"/>
          </a:xfrm>
          <a:prstGeom prst="rect">
            <a:avLst/>
          </a:prstGeom>
          <a:noFill/>
        </p:spPr>
        <p:txBody>
          <a:bodyPr wrap="none" lIns="91440" tIns="45720" rIns="91440" bIns="45720">
            <a:spAutoFit/>
          </a:bodyPr>
          <a:lstStyle/>
          <a:p>
            <a:pPr algn="ctr"/>
            <a:r>
              <a:rPr lang="en-US" sz="5400" b="1" cap="none" spc="0" dirty="0" smtClean="0">
                <a:ln w="1905">
                  <a:solidFill>
                    <a:srgbClr val="00B050"/>
                  </a:solidFill>
                </a:ln>
                <a:solidFill>
                  <a:srgbClr val="C00000"/>
                </a:solidFill>
                <a:effectLst>
                  <a:innerShdw blurRad="69850" dist="43180" dir="5400000">
                    <a:srgbClr val="000000">
                      <a:alpha val="65000"/>
                    </a:srgbClr>
                  </a:innerShdw>
                </a:effectLst>
              </a:rPr>
              <a:t>Vegan Cookies</a:t>
            </a:r>
            <a:endParaRPr lang="en-US" sz="5400" b="1" cap="none" spc="0" dirty="0">
              <a:ln w="1905">
                <a:solidFill>
                  <a:srgbClr val="00B050"/>
                </a:solidFill>
              </a:ln>
              <a:solidFill>
                <a:srgbClr val="C0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P-5.png"/>
          <p:cNvPicPr>
            <a:picLocks noChangeAspect="1"/>
          </p:cNvPicPr>
          <p:nvPr/>
        </p:nvPicPr>
        <p:blipFill>
          <a:blip r:embed="rId2" cstate="print"/>
          <a:stretch>
            <a:fillRect/>
          </a:stretch>
        </p:blipFill>
        <p:spPr>
          <a:xfrm rot="160782">
            <a:off x="941455" y="838200"/>
            <a:ext cx="3510686" cy="5181600"/>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4495799" y="3810000"/>
            <a:ext cx="4270065" cy="2209800"/>
          </a:xfrm>
          <a:prstGeom prst="rect">
            <a:avLst/>
          </a:prstGeom>
          <a:noFill/>
          <a:ln w="9525">
            <a:noFill/>
            <a:miter lim="800000"/>
            <a:headEnd/>
            <a:tailEnd/>
          </a:ln>
          <a:effectLst/>
        </p:spPr>
      </p:pic>
      <p:sp>
        <p:nvSpPr>
          <p:cNvPr id="6" name="Rounded Rectangle 5"/>
          <p:cNvSpPr/>
          <p:nvPr/>
        </p:nvSpPr>
        <p:spPr>
          <a:xfrm>
            <a:off x="4800600" y="1676400"/>
            <a:ext cx="2286000" cy="914400"/>
          </a:xfrm>
          <a:prstGeom prst="roundRect">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a:p>
            <a:pPr algn="ctr"/>
            <a:r>
              <a:rPr lang="en-US" sz="1600" dirty="0" smtClean="0"/>
              <a:t>Rich Source of</a:t>
            </a:r>
          </a:p>
          <a:p>
            <a:pPr algn="ctr"/>
            <a:r>
              <a:rPr lang="en-US" sz="2800" dirty="0" smtClean="0"/>
              <a:t>Potassium</a:t>
            </a:r>
          </a:p>
          <a:p>
            <a:pPr algn="ctr"/>
            <a:endParaRPr lang="en-US" dirty="0"/>
          </a:p>
        </p:txBody>
      </p:sp>
      <p:sp>
        <p:nvSpPr>
          <p:cNvPr id="7" name="Rectangle 6"/>
          <p:cNvSpPr/>
          <p:nvPr/>
        </p:nvSpPr>
        <p:spPr>
          <a:xfrm rot="16200000">
            <a:off x="-1702904" y="2763842"/>
            <a:ext cx="4329135" cy="923330"/>
          </a:xfrm>
          <a:prstGeom prst="rect">
            <a:avLst/>
          </a:prstGeom>
          <a:noFill/>
        </p:spPr>
        <p:txBody>
          <a:bodyPr wrap="none" lIns="91440" tIns="45720" rIns="91440" bIns="45720">
            <a:spAutoFit/>
          </a:bodyPr>
          <a:lstStyle/>
          <a:p>
            <a:pPr algn="ctr"/>
            <a:r>
              <a:rPr lang="en-US" sz="5400" b="1" cap="none" spc="0" dirty="0" smtClean="0">
                <a:ln w="1905">
                  <a:solidFill>
                    <a:srgbClr val="00B050"/>
                  </a:solidFill>
                </a:ln>
                <a:solidFill>
                  <a:srgbClr val="C00000"/>
                </a:solidFill>
                <a:effectLst>
                  <a:innerShdw blurRad="69850" dist="43180" dir="5400000">
                    <a:srgbClr val="000000">
                      <a:alpha val="65000"/>
                    </a:srgbClr>
                  </a:innerShdw>
                </a:effectLst>
              </a:rPr>
              <a:t>Vegan Cookies</a:t>
            </a:r>
            <a:endParaRPr lang="en-US" sz="5400" b="1" cap="none" spc="0" dirty="0">
              <a:ln w="1905">
                <a:solidFill>
                  <a:srgbClr val="00B050"/>
                </a:solidFill>
              </a:ln>
              <a:solidFill>
                <a:srgbClr val="C0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n-NO" smtClean="0"/>
              <a:t>Om Prakash Rana : (+) 91- 8527283418, 9958271242</a:t>
            </a:r>
            <a:endParaRPr lang="en-US"/>
          </a:p>
        </p:txBody>
      </p:sp>
      <p:pic>
        <p:nvPicPr>
          <p:cNvPr id="3" name="Picture 2" descr="BUCKWHEAT COOKIEE.jpg"/>
          <p:cNvPicPr>
            <a:picLocks noChangeAspect="1"/>
          </p:cNvPicPr>
          <p:nvPr/>
        </p:nvPicPr>
        <p:blipFill>
          <a:blip r:embed="rId2"/>
          <a:stretch>
            <a:fillRect/>
          </a:stretch>
        </p:blipFill>
        <p:spPr>
          <a:xfrm>
            <a:off x="914400" y="533400"/>
            <a:ext cx="3370386" cy="5715000"/>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4648200" y="3048000"/>
            <a:ext cx="3200400" cy="3230311"/>
          </a:xfrm>
          <a:prstGeom prst="rect">
            <a:avLst/>
          </a:prstGeom>
          <a:noFill/>
          <a:ln w="9525">
            <a:noFill/>
            <a:miter lim="800000"/>
            <a:headEnd/>
            <a:tailEnd/>
          </a:ln>
          <a:effectLst/>
        </p:spPr>
      </p:pic>
      <p:sp>
        <p:nvSpPr>
          <p:cNvPr id="5" name="Oval 4"/>
          <p:cNvSpPr/>
          <p:nvPr/>
        </p:nvSpPr>
        <p:spPr>
          <a:xfrm>
            <a:off x="4648200" y="1143000"/>
            <a:ext cx="1524000" cy="14478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14 g</a:t>
            </a:r>
          </a:p>
          <a:p>
            <a:pPr algn="ctr"/>
            <a:r>
              <a:rPr lang="en-US" dirty="0" smtClean="0"/>
              <a:t>Vegan Protein</a:t>
            </a:r>
            <a:endParaRPr lang="en-US" dirty="0"/>
          </a:p>
        </p:txBody>
      </p:sp>
      <p:sp>
        <p:nvSpPr>
          <p:cNvPr id="6" name="TextBox 5"/>
          <p:cNvSpPr txBox="1"/>
          <p:nvPr/>
        </p:nvSpPr>
        <p:spPr>
          <a:xfrm>
            <a:off x="6163992" y="1447800"/>
            <a:ext cx="465192" cy="769441"/>
          </a:xfrm>
          <a:prstGeom prst="rect">
            <a:avLst/>
          </a:prstGeom>
          <a:noFill/>
        </p:spPr>
        <p:txBody>
          <a:bodyPr wrap="none" rtlCol="0">
            <a:spAutoFit/>
          </a:bodyPr>
          <a:lstStyle/>
          <a:p>
            <a:r>
              <a:rPr lang="en-US" sz="4400" dirty="0" smtClean="0"/>
              <a:t>+</a:t>
            </a:r>
            <a:endParaRPr lang="en-US" sz="4400" dirty="0"/>
          </a:p>
        </p:txBody>
      </p:sp>
      <p:sp>
        <p:nvSpPr>
          <p:cNvPr id="7" name="Rounded Rectangle 6"/>
          <p:cNvSpPr/>
          <p:nvPr/>
        </p:nvSpPr>
        <p:spPr>
          <a:xfrm>
            <a:off x="6705600" y="1600200"/>
            <a:ext cx="1447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Omega 3 &amp; 6</a:t>
            </a:r>
            <a:endParaRPr lang="en-US" dirty="0"/>
          </a:p>
        </p:txBody>
      </p:sp>
      <p:sp>
        <p:nvSpPr>
          <p:cNvPr id="8" name="Rectangle 7"/>
          <p:cNvSpPr/>
          <p:nvPr/>
        </p:nvSpPr>
        <p:spPr>
          <a:xfrm rot="16200000">
            <a:off x="-1702904" y="2763842"/>
            <a:ext cx="4329135" cy="923330"/>
          </a:xfrm>
          <a:prstGeom prst="rect">
            <a:avLst/>
          </a:prstGeom>
          <a:noFill/>
        </p:spPr>
        <p:txBody>
          <a:bodyPr wrap="none" lIns="91440" tIns="45720" rIns="91440" bIns="45720">
            <a:spAutoFit/>
          </a:bodyPr>
          <a:lstStyle/>
          <a:p>
            <a:pPr algn="ctr"/>
            <a:r>
              <a:rPr lang="en-US" sz="5400" b="1" cap="none" spc="0" dirty="0" smtClean="0">
                <a:ln w="1905">
                  <a:solidFill>
                    <a:srgbClr val="00B050"/>
                  </a:solidFill>
                </a:ln>
                <a:solidFill>
                  <a:srgbClr val="C00000"/>
                </a:solidFill>
                <a:effectLst>
                  <a:innerShdw blurRad="69850" dist="43180" dir="5400000">
                    <a:srgbClr val="000000">
                      <a:alpha val="65000"/>
                    </a:srgbClr>
                  </a:innerShdw>
                </a:effectLst>
              </a:rPr>
              <a:t>Vegan Cookies</a:t>
            </a:r>
            <a:endParaRPr lang="en-US" sz="5400" b="1" cap="none" spc="0" dirty="0">
              <a:ln w="1905">
                <a:solidFill>
                  <a:srgbClr val="00B050"/>
                </a:solidFill>
              </a:ln>
              <a:solidFill>
                <a:srgbClr val="C0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TotalTime>
  <Words>1246</Words>
  <Application>Microsoft Office PowerPoint</Application>
  <PresentationFormat>On-screen Show (4:3)</PresentationFormat>
  <Paragraphs>167</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rana</dc:creator>
  <cp:lastModifiedBy>rana</cp:lastModifiedBy>
  <cp:revision>118</cp:revision>
  <dcterms:created xsi:type="dcterms:W3CDTF">2019-03-09T00:36:14Z</dcterms:created>
  <dcterms:modified xsi:type="dcterms:W3CDTF">2019-04-30T00:20:27Z</dcterms:modified>
</cp:coreProperties>
</file>